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5" r:id="rId2"/>
    <p:sldId id="259" r:id="rId3"/>
    <p:sldId id="262" r:id="rId4"/>
    <p:sldId id="263" r:id="rId5"/>
    <p:sldId id="264" r:id="rId6"/>
    <p:sldId id="287" r:id="rId7"/>
    <p:sldId id="265" r:id="rId8"/>
    <p:sldId id="288" r:id="rId9"/>
    <p:sldId id="267" r:id="rId10"/>
    <p:sldId id="268" r:id="rId11"/>
    <p:sldId id="269" r:id="rId12"/>
    <p:sldId id="270" r:id="rId13"/>
    <p:sldId id="290"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636" y="2046"/>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83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E49D71-BE89-43C8-ABC2-471A0386AB5D}" type="datetimeFigureOut">
              <a:rPr lang="en-GB" smtClean="0"/>
              <a:t>01/05/2017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24C00C-A3EB-4965-8E63-1B3FFFFAABDD}" type="slidenum">
              <a:rPr lang="en-GB" smtClean="0"/>
              <a:t>‹#›</a:t>
            </a:fld>
            <a:endParaRPr lang="en-GB"/>
          </a:p>
        </p:txBody>
      </p:sp>
    </p:spTree>
    <p:extLst>
      <p:ext uri="{BB962C8B-B14F-4D97-AF65-F5344CB8AC3E}">
        <p14:creationId xmlns:p14="http://schemas.microsoft.com/office/powerpoint/2010/main" val="270178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51967-B538-47F7-9702-E58A7F18BB33}" type="datetimeFigureOut">
              <a:rPr lang="fr-CH" smtClean="0"/>
              <a:t>01.05.2017</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620AF-DF00-4030-A566-9B87CE5E1D02}" type="slidenum">
              <a:rPr lang="fr-CH" smtClean="0"/>
              <a:t>‹#›</a:t>
            </a:fld>
            <a:endParaRPr lang="fr-CH"/>
          </a:p>
        </p:txBody>
      </p:sp>
    </p:spTree>
    <p:extLst>
      <p:ext uri="{BB962C8B-B14F-4D97-AF65-F5344CB8AC3E}">
        <p14:creationId xmlns:p14="http://schemas.microsoft.com/office/powerpoint/2010/main" val="367617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generation based on fossil fuels together with a growing mistrust of nuclear power as a safe and clean alternative, have resulted in </a:t>
            </a:r>
            <a:r>
              <a:rPr lang="en-US" dirty="0" err="1" smtClean="0"/>
              <a:t>unfavourable</a:t>
            </a:r>
            <a:r>
              <a:rPr lang="en-US" dirty="0" smtClean="0"/>
              <a:t> conditions for maintaining the sufficient and consistent energy supplies of the past. These changes, which have been experienced globally, have led to an increased awareness of the importance of Energy Efficiency and energy efficient products.</a:t>
            </a:r>
          </a:p>
          <a:p>
            <a:endParaRPr lang="fr-CH" dirty="0"/>
          </a:p>
        </p:txBody>
      </p:sp>
      <p:sp>
        <p:nvSpPr>
          <p:cNvPr id="4" name="Slide Number Placeholder 3"/>
          <p:cNvSpPr>
            <a:spLocks noGrp="1"/>
          </p:cNvSpPr>
          <p:nvPr>
            <p:ph type="sldNum" sz="quarter" idx="10"/>
          </p:nvPr>
        </p:nvSpPr>
        <p:spPr/>
        <p:txBody>
          <a:bodyPr/>
          <a:lstStyle/>
          <a:p>
            <a:fld id="{7AB620AF-DF00-4030-A566-9B87CE5E1D02}" type="slidenum">
              <a:rPr lang="fr-CH" smtClean="0"/>
              <a:t>2</a:t>
            </a:fld>
            <a:endParaRPr lang="fr-CH"/>
          </a:p>
        </p:txBody>
      </p:sp>
    </p:spTree>
    <p:extLst>
      <p:ext uri="{BB962C8B-B14F-4D97-AF65-F5344CB8AC3E}">
        <p14:creationId xmlns:p14="http://schemas.microsoft.com/office/powerpoint/2010/main" val="359671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IECEE</a:t>
            </a:r>
            <a:r>
              <a:rPr lang="en-GB" sz="1200" baseline="0" dirty="0" smtClean="0"/>
              <a:t> E3 programme </a:t>
            </a:r>
            <a:r>
              <a:rPr lang="en-GB" sz="1200" dirty="0" err="1" smtClean="0"/>
              <a:t>upports</a:t>
            </a:r>
            <a:r>
              <a:rPr lang="en-GB" sz="1200" dirty="0" smtClean="0"/>
              <a:t> industry efforts to develop energy efficient products.</a:t>
            </a:r>
          </a:p>
          <a:p>
            <a:endParaRPr lang="fr-CH" dirty="0"/>
          </a:p>
        </p:txBody>
      </p:sp>
      <p:sp>
        <p:nvSpPr>
          <p:cNvPr id="4" name="Slide Number Placeholder 3"/>
          <p:cNvSpPr>
            <a:spLocks noGrp="1"/>
          </p:cNvSpPr>
          <p:nvPr>
            <p:ph type="sldNum" sz="quarter" idx="10"/>
          </p:nvPr>
        </p:nvSpPr>
        <p:spPr/>
        <p:txBody>
          <a:bodyPr/>
          <a:lstStyle/>
          <a:p>
            <a:fld id="{7AB620AF-DF00-4030-A566-9B87CE5E1D02}" type="slidenum">
              <a:rPr lang="fr-CH" smtClean="0"/>
              <a:t>3</a:t>
            </a:fld>
            <a:endParaRPr lang="fr-CH"/>
          </a:p>
        </p:txBody>
      </p:sp>
    </p:spTree>
    <p:extLst>
      <p:ext uri="{BB962C8B-B14F-4D97-AF65-F5344CB8AC3E}">
        <p14:creationId xmlns:p14="http://schemas.microsoft.com/office/powerpoint/2010/main" val="140504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key Energy Efficiency management </a:t>
            </a:r>
            <a:r>
              <a:rPr lang="en-US" dirty="0" err="1" smtClean="0"/>
              <a:t>programmes</a:t>
            </a:r>
            <a:r>
              <a:rPr lang="en-US" dirty="0" smtClean="0"/>
              <a:t> are currently operated in many countries/regions around the world: </a:t>
            </a:r>
          </a:p>
          <a:p>
            <a:r>
              <a:rPr lang="en-US" dirty="0" smtClean="0"/>
              <a:t>Energy rating or labelling (including MEPS1) - household appliances and light bulb packaging are generally subject to energy rating or labelling. These products shall have an energy label when marketed. The Energy Efficiency of appliances is rated in terms of a set of Energy Efficiency classes on the label.</a:t>
            </a:r>
          </a:p>
          <a:p>
            <a:endParaRPr lang="en-US" dirty="0" smtClean="0"/>
          </a:p>
          <a:p>
            <a:r>
              <a:rPr lang="en-US" dirty="0" smtClean="0"/>
              <a:t>Energy efficient product marking or certification - energy efficient product marking or certification is usually undertaken as a voluntary </a:t>
            </a:r>
            <a:r>
              <a:rPr lang="en-US" dirty="0" err="1" smtClean="0"/>
              <a:t>programme</a:t>
            </a:r>
            <a:r>
              <a:rPr lang="en-US" dirty="0" smtClean="0"/>
              <a:t> to promote development and use of energy efficient products, which perform within the limits of certain standards.</a:t>
            </a:r>
          </a:p>
          <a:p>
            <a:r>
              <a:rPr lang="en-US" dirty="0" smtClean="0"/>
              <a:t>Standby power reduction </a:t>
            </a:r>
            <a:r>
              <a:rPr lang="en-US" dirty="0" err="1" smtClean="0"/>
              <a:t>programmes</a:t>
            </a:r>
            <a:r>
              <a:rPr lang="en-US" dirty="0" smtClean="0"/>
              <a:t> - standby power reduction </a:t>
            </a:r>
            <a:r>
              <a:rPr lang="en-US" dirty="0" err="1" smtClean="0"/>
              <a:t>programmes</a:t>
            </a:r>
            <a:r>
              <a:rPr lang="en-US" dirty="0" smtClean="0"/>
              <a:t> are used to promote the widespread use of products with reduced standby power features. The products shall comply with the energy saving standard and may then bear an energy saving label.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compatibility occurs because the E3 STR and associated Test Report may be used as a basis for assessing product Energy</a:t>
            </a:r>
            <a:endParaRPr lang="en-GB" dirty="0" smtClean="0"/>
          </a:p>
          <a:p>
            <a:endParaRPr lang="en-US" dirty="0" smtClean="0"/>
          </a:p>
          <a:p>
            <a:endParaRPr lang="en-US" dirty="0" smtClean="0"/>
          </a:p>
          <a:p>
            <a:endParaRPr lang="fr-CH" dirty="0"/>
          </a:p>
        </p:txBody>
      </p:sp>
      <p:sp>
        <p:nvSpPr>
          <p:cNvPr id="4" name="Slide Number Placeholder 3"/>
          <p:cNvSpPr>
            <a:spLocks noGrp="1"/>
          </p:cNvSpPr>
          <p:nvPr>
            <p:ph type="sldNum" sz="quarter" idx="10"/>
          </p:nvPr>
        </p:nvSpPr>
        <p:spPr/>
        <p:txBody>
          <a:bodyPr/>
          <a:lstStyle/>
          <a:p>
            <a:fld id="{7AB620AF-DF00-4030-A566-9B87CE5E1D02}" type="slidenum">
              <a:rPr lang="fr-CH" smtClean="0"/>
              <a:t>7</a:t>
            </a:fld>
            <a:endParaRPr lang="fr-CH"/>
          </a:p>
        </p:txBody>
      </p:sp>
    </p:spTree>
    <p:extLst>
      <p:ext uri="{BB962C8B-B14F-4D97-AF65-F5344CB8AC3E}">
        <p14:creationId xmlns:p14="http://schemas.microsoft.com/office/powerpoint/2010/main" val="63380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Regarding mutual recognition of Energy Efficiency testing in transportation, buildings, and electrical and electronic appliances, estimates for areas related to Energy Efficiency standards and labelling programmes, centred on electrical and electronic appliances account for 70 - 80% of the total mutual recognition outcomes among different countries with regard to energy saving. </a:t>
            </a:r>
            <a:r>
              <a:rPr lang="en-GB" sz="1200" kern="1200" dirty="0" smtClean="0">
                <a:solidFill>
                  <a:schemeClr val="tx1"/>
                </a:solidFill>
                <a:effectLst/>
                <a:latin typeface="+mn-lt"/>
                <a:ea typeface="+mn-ea"/>
                <a:cs typeface="+mn-cs"/>
              </a:rPr>
              <a:t>Most of the mutual recognition among countries takes place in the areas centred on energy saving of motors, lighting equipment, and standby power.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IECEE is the only international organization whose conformity assessment results concerning electrical products are mutually recognized by its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AB620AF-DF00-4030-A566-9B87CE5E1D02}" type="slidenum">
              <a:rPr lang="fr-CH" smtClean="0"/>
              <a:t>8</a:t>
            </a:fld>
            <a:endParaRPr lang="fr-CH"/>
          </a:p>
        </p:txBody>
      </p:sp>
    </p:spTree>
    <p:extLst>
      <p:ext uri="{BB962C8B-B14F-4D97-AF65-F5344CB8AC3E}">
        <p14:creationId xmlns:p14="http://schemas.microsoft.com/office/powerpoint/2010/main" val="21587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IEC 62301 Method of measuring standby power for household electrical appliances</a:t>
            </a:r>
          </a:p>
          <a:p>
            <a:r>
              <a:rPr lang="en-GB" dirty="0" smtClean="0"/>
              <a:t>Standby power reduction programme energy consumption efficiency grade indication system</a:t>
            </a:r>
          </a:p>
          <a:p>
            <a:r>
              <a:rPr lang="en-GB" dirty="0" smtClean="0"/>
              <a:t>Computers, monitors, printers, copiers, scanners, multifunctional printers, TV, videos, audios, DVD players, radio cassettes, set-top boxes, bidets, modems, electric washing machines, dishwashers, drum washing machines, rice cookers, air purifiers, fans</a:t>
            </a:r>
          </a:p>
          <a:p>
            <a:endParaRPr lang="en-GB" dirty="0" smtClean="0"/>
          </a:p>
          <a:p>
            <a:r>
              <a:rPr lang="en-GB" dirty="0" smtClean="0"/>
              <a:t>IEC 62552 Characteristics and test method for refrigeration equipment </a:t>
            </a:r>
          </a:p>
          <a:p>
            <a:r>
              <a:rPr lang="en-GB" dirty="0" smtClean="0"/>
              <a:t>Energy consumption efficiency grade indication system</a:t>
            </a:r>
          </a:p>
          <a:p>
            <a:r>
              <a:rPr lang="en-GB" dirty="0" smtClean="0"/>
              <a:t>Refrigerators, freezers, commercial</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AB620AF-DF00-4030-A566-9B87CE5E1D02}" type="slidenum">
              <a:rPr lang="fr-CH" smtClean="0"/>
              <a:t>9</a:t>
            </a:fld>
            <a:endParaRPr lang="fr-CH"/>
          </a:p>
        </p:txBody>
      </p:sp>
    </p:spTree>
    <p:extLst>
      <p:ext uri="{BB962C8B-B14F-4D97-AF65-F5344CB8AC3E}">
        <p14:creationId xmlns:p14="http://schemas.microsoft.com/office/powerpoint/2010/main" val="96608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IEC 60034-2-1 Method of determining the loss and efficiency of three-phase</a:t>
            </a:r>
          </a:p>
          <a:p>
            <a:r>
              <a:rPr lang="en-GB" dirty="0" smtClean="0"/>
              <a:t>squirrel cage induction motors</a:t>
            </a:r>
          </a:p>
          <a:p>
            <a:r>
              <a:rPr lang="en-GB" dirty="0" smtClean="0"/>
              <a:t>Energy consumption efficiency grade indication system</a:t>
            </a:r>
          </a:p>
          <a:p>
            <a:r>
              <a:rPr lang="en-GB" dirty="0" smtClean="0"/>
              <a:t>Three-phase induction motors</a:t>
            </a:r>
          </a:p>
          <a:p>
            <a:endParaRPr lang="en-GB" dirty="0" smtClean="0"/>
          </a:p>
          <a:p>
            <a:r>
              <a:rPr lang="en-GB" dirty="0" smtClean="0"/>
              <a:t>IEC 62087 Measuring method for power consumption of audio, video and other associated equipment</a:t>
            </a:r>
          </a:p>
          <a:p>
            <a:r>
              <a:rPr lang="en-GB" dirty="0" smtClean="0"/>
              <a:t>Energy consumption efficiency grade indication system standby power reduction programme</a:t>
            </a:r>
          </a:p>
          <a:p>
            <a:r>
              <a:rPr lang="en-GB" dirty="0" smtClean="0"/>
              <a:t>TV, videos, audios, set-top boxes, monitors, etc.</a:t>
            </a:r>
            <a:endParaRPr lang="en-GB" dirty="0"/>
          </a:p>
        </p:txBody>
      </p:sp>
      <p:sp>
        <p:nvSpPr>
          <p:cNvPr id="4" name="Slide Number Placeholder 3"/>
          <p:cNvSpPr>
            <a:spLocks noGrp="1"/>
          </p:cNvSpPr>
          <p:nvPr>
            <p:ph type="sldNum" sz="quarter" idx="10"/>
          </p:nvPr>
        </p:nvSpPr>
        <p:spPr/>
        <p:txBody>
          <a:bodyPr/>
          <a:lstStyle/>
          <a:p>
            <a:fld id="{7AB620AF-DF00-4030-A566-9B87CE5E1D02}" type="slidenum">
              <a:rPr lang="fr-CH" smtClean="0"/>
              <a:t>10</a:t>
            </a:fld>
            <a:endParaRPr lang="fr-CH"/>
          </a:p>
        </p:txBody>
      </p:sp>
    </p:spTree>
    <p:extLst>
      <p:ext uri="{BB962C8B-B14F-4D97-AF65-F5344CB8AC3E}">
        <p14:creationId xmlns:p14="http://schemas.microsoft.com/office/powerpoint/2010/main" val="160338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STR is issued by the involved NCB in</a:t>
            </a:r>
            <a:r>
              <a:rPr lang="en-GB" baseline="0" dirty="0" smtClean="0"/>
              <a:t> </a:t>
            </a:r>
            <a:r>
              <a:rPr lang="en-GB" dirty="0" smtClean="0"/>
              <a:t>conjunction with the attached E3 Test Report</a:t>
            </a:r>
            <a:r>
              <a:rPr lang="en-GB" baseline="0" dirty="0" smtClean="0"/>
              <a:t> </a:t>
            </a:r>
            <a:r>
              <a:rPr lang="en-GB" dirty="0" smtClean="0"/>
              <a:t>and includes:</a:t>
            </a:r>
          </a:p>
          <a:p>
            <a:endParaRPr lang="en-GB" dirty="0" smtClean="0"/>
          </a:p>
          <a:p>
            <a:r>
              <a:rPr lang="en-GB" dirty="0" smtClean="0"/>
              <a:t>•</a:t>
            </a:r>
            <a:r>
              <a:rPr lang="en-GB" baseline="0" dirty="0" smtClean="0"/>
              <a:t> </a:t>
            </a:r>
            <a:r>
              <a:rPr lang="en-GB" dirty="0" smtClean="0"/>
              <a:t>name of NCB issuing STR</a:t>
            </a:r>
          </a:p>
          <a:p>
            <a:r>
              <a:rPr lang="en-GB" dirty="0" smtClean="0"/>
              <a:t>•</a:t>
            </a:r>
            <a:r>
              <a:rPr lang="en-GB" baseline="0" dirty="0" smtClean="0"/>
              <a:t> </a:t>
            </a:r>
            <a:r>
              <a:rPr lang="en-GB" dirty="0" smtClean="0"/>
              <a:t>Manufacturer/trade name</a:t>
            </a:r>
          </a:p>
          <a:p>
            <a:r>
              <a:rPr lang="en-GB" dirty="0" smtClean="0"/>
              <a:t>•</a:t>
            </a:r>
            <a:r>
              <a:rPr lang="en-GB" baseline="0" dirty="0" smtClean="0"/>
              <a:t> </a:t>
            </a:r>
            <a:r>
              <a:rPr lang="en-GB" dirty="0" smtClean="0"/>
              <a:t>Reference to the associated and attached Test Report</a:t>
            </a:r>
          </a:p>
          <a:p>
            <a:r>
              <a:rPr lang="en-GB" dirty="0" smtClean="0"/>
              <a:t>•</a:t>
            </a:r>
            <a:r>
              <a:rPr lang="en-GB" baseline="0" dirty="0" smtClean="0"/>
              <a:t> </a:t>
            </a:r>
            <a:r>
              <a:rPr lang="en-GB" dirty="0" smtClean="0"/>
              <a:t>Date of issue</a:t>
            </a:r>
          </a:p>
          <a:p>
            <a:r>
              <a:rPr lang="en-GB" dirty="0" smtClean="0"/>
              <a:t>•</a:t>
            </a:r>
            <a:r>
              <a:rPr lang="en-GB" baseline="0" dirty="0" smtClean="0"/>
              <a:t> </a:t>
            </a:r>
            <a:r>
              <a:rPr lang="en-GB" dirty="0" smtClean="0"/>
              <a:t>Product/component/material/model number</a:t>
            </a:r>
          </a:p>
          <a:p>
            <a:r>
              <a:rPr lang="en-GB" dirty="0" smtClean="0"/>
              <a:t>•</a:t>
            </a:r>
            <a:r>
              <a:rPr lang="en-GB" baseline="0" dirty="0" smtClean="0"/>
              <a:t> </a:t>
            </a:r>
            <a:r>
              <a:rPr lang="en-GB" dirty="0" smtClean="0"/>
              <a:t>Ratings and description of the sample(s) tested</a:t>
            </a:r>
          </a:p>
          <a:p>
            <a:r>
              <a:rPr lang="en-GB" dirty="0" smtClean="0"/>
              <a:t>•</a:t>
            </a:r>
            <a:r>
              <a:rPr lang="en-GB" baseline="0" dirty="0" smtClean="0"/>
              <a:t> </a:t>
            </a:r>
            <a:r>
              <a:rPr lang="en-GB" dirty="0" smtClean="0"/>
              <a:t>Test Standard(s) used</a:t>
            </a:r>
          </a:p>
          <a:p>
            <a:r>
              <a:rPr lang="en-GB" dirty="0" smtClean="0"/>
              <a:t>•</a:t>
            </a:r>
            <a:r>
              <a:rPr lang="en-GB" baseline="0" dirty="0" smtClean="0"/>
              <a:t> </a:t>
            </a:r>
            <a:r>
              <a:rPr lang="en-GB" dirty="0" smtClean="0"/>
              <a:t>NCB authorized signature</a:t>
            </a:r>
            <a:endParaRPr lang="en-GB" dirty="0"/>
          </a:p>
        </p:txBody>
      </p:sp>
      <p:sp>
        <p:nvSpPr>
          <p:cNvPr id="4" name="Slide Number Placeholder 3"/>
          <p:cNvSpPr>
            <a:spLocks noGrp="1"/>
          </p:cNvSpPr>
          <p:nvPr>
            <p:ph type="sldNum" sz="quarter" idx="10"/>
          </p:nvPr>
        </p:nvSpPr>
        <p:spPr/>
        <p:txBody>
          <a:bodyPr/>
          <a:lstStyle/>
          <a:p>
            <a:fld id="{7AB620AF-DF00-4030-A566-9B87CE5E1D02}" type="slidenum">
              <a:rPr lang="fr-CH" smtClean="0"/>
              <a:t>11</a:t>
            </a:fld>
            <a:endParaRPr lang="fr-CH"/>
          </a:p>
        </p:txBody>
      </p:sp>
    </p:spTree>
    <p:extLst>
      <p:ext uri="{BB962C8B-B14F-4D97-AF65-F5344CB8AC3E}">
        <p14:creationId xmlns:p14="http://schemas.microsoft.com/office/powerpoint/2010/main" val="86837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376" eaLnBrk="0" hangingPunct="0">
              <a:spcBef>
                <a:spcPct val="30000"/>
              </a:spcBef>
              <a:defRPr sz="1200">
                <a:solidFill>
                  <a:schemeClr val="tx1"/>
                </a:solidFill>
                <a:latin typeface="Times" pitchFamily="18" charset="0"/>
              </a:defRPr>
            </a:lvl1pPr>
            <a:lvl2pPr marL="728961" indent="-280611" defTabSz="912376" eaLnBrk="0" hangingPunct="0">
              <a:spcBef>
                <a:spcPct val="30000"/>
              </a:spcBef>
              <a:defRPr sz="1200">
                <a:solidFill>
                  <a:schemeClr val="tx1"/>
                </a:solidFill>
                <a:latin typeface="Times" pitchFamily="18" charset="0"/>
              </a:defRPr>
            </a:lvl2pPr>
            <a:lvl3pPr marL="1122442" indent="-224175" defTabSz="912376" eaLnBrk="0" hangingPunct="0">
              <a:spcBef>
                <a:spcPct val="30000"/>
              </a:spcBef>
              <a:defRPr sz="1200">
                <a:solidFill>
                  <a:schemeClr val="tx1"/>
                </a:solidFill>
                <a:latin typeface="Times" pitchFamily="18" charset="0"/>
              </a:defRPr>
            </a:lvl3pPr>
            <a:lvl4pPr marL="1570792" indent="-224175" defTabSz="912376" eaLnBrk="0" hangingPunct="0">
              <a:spcBef>
                <a:spcPct val="30000"/>
              </a:spcBef>
              <a:defRPr sz="1200">
                <a:solidFill>
                  <a:schemeClr val="tx1"/>
                </a:solidFill>
                <a:latin typeface="Times" pitchFamily="18" charset="0"/>
              </a:defRPr>
            </a:lvl4pPr>
            <a:lvl5pPr marL="2020709" indent="-224175" defTabSz="912376" eaLnBrk="0" hangingPunct="0">
              <a:spcBef>
                <a:spcPct val="30000"/>
              </a:spcBef>
              <a:defRPr sz="1200">
                <a:solidFill>
                  <a:schemeClr val="tx1"/>
                </a:solidFill>
                <a:latin typeface="Times" pitchFamily="18" charset="0"/>
              </a:defRPr>
            </a:lvl5pPr>
            <a:lvl6pPr marL="2472194" indent="-224175" defTabSz="912376" eaLnBrk="0" fontAlgn="base" hangingPunct="0">
              <a:spcBef>
                <a:spcPct val="30000"/>
              </a:spcBef>
              <a:spcAft>
                <a:spcPct val="0"/>
              </a:spcAft>
              <a:defRPr sz="1200">
                <a:solidFill>
                  <a:schemeClr val="tx1"/>
                </a:solidFill>
                <a:latin typeface="Times" pitchFamily="18" charset="0"/>
              </a:defRPr>
            </a:lvl6pPr>
            <a:lvl7pPr marL="2923679" indent="-224175" defTabSz="912376" eaLnBrk="0" fontAlgn="base" hangingPunct="0">
              <a:spcBef>
                <a:spcPct val="30000"/>
              </a:spcBef>
              <a:spcAft>
                <a:spcPct val="0"/>
              </a:spcAft>
              <a:defRPr sz="1200">
                <a:solidFill>
                  <a:schemeClr val="tx1"/>
                </a:solidFill>
                <a:latin typeface="Times" pitchFamily="18" charset="0"/>
              </a:defRPr>
            </a:lvl7pPr>
            <a:lvl8pPr marL="3375164" indent="-224175" defTabSz="912376" eaLnBrk="0" fontAlgn="base" hangingPunct="0">
              <a:spcBef>
                <a:spcPct val="30000"/>
              </a:spcBef>
              <a:spcAft>
                <a:spcPct val="0"/>
              </a:spcAft>
              <a:defRPr sz="1200">
                <a:solidFill>
                  <a:schemeClr val="tx1"/>
                </a:solidFill>
                <a:latin typeface="Times" pitchFamily="18" charset="0"/>
              </a:defRPr>
            </a:lvl8pPr>
            <a:lvl9pPr marL="3826649" indent="-224175" defTabSz="912376" eaLnBrk="0" fontAlgn="base" hangingPunct="0">
              <a:spcBef>
                <a:spcPct val="30000"/>
              </a:spcBef>
              <a:spcAft>
                <a:spcPct val="0"/>
              </a:spcAft>
              <a:defRPr sz="1200">
                <a:solidFill>
                  <a:schemeClr val="tx1"/>
                </a:solidFill>
                <a:latin typeface="Times" pitchFamily="18" charset="0"/>
              </a:defRPr>
            </a:lvl9pPr>
          </a:lstStyle>
          <a:p>
            <a:pPr>
              <a:spcBef>
                <a:spcPct val="0"/>
              </a:spcBef>
            </a:pPr>
            <a:fld id="{40F9F6BA-AB11-423E-877F-018DA939CA8C}" type="datetime1">
              <a:rPr lang="en-GB" altLang="en-US" smtClean="0">
                <a:latin typeface="Times New Roman" pitchFamily="18" charset="0"/>
              </a:rPr>
              <a:pPr>
                <a:spcBef>
                  <a:spcPct val="0"/>
                </a:spcBef>
              </a:pPr>
              <a:t>01/05/2017</a:t>
            </a:fld>
            <a:endParaRPr lang="en-GB" altLang="en-US" smtClean="0">
              <a:latin typeface="Times New Roman" pitchFamily="18" charset="0"/>
            </a:endParaRPr>
          </a:p>
        </p:txBody>
      </p:sp>
      <p:sp>
        <p:nvSpPr>
          <p:cNvPr id="788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376" eaLnBrk="0" hangingPunct="0">
              <a:spcBef>
                <a:spcPct val="30000"/>
              </a:spcBef>
              <a:defRPr sz="1200">
                <a:solidFill>
                  <a:schemeClr val="tx1"/>
                </a:solidFill>
                <a:latin typeface="Times" pitchFamily="18" charset="0"/>
              </a:defRPr>
            </a:lvl1pPr>
            <a:lvl2pPr marL="728961" indent="-280611" defTabSz="912376" eaLnBrk="0" hangingPunct="0">
              <a:spcBef>
                <a:spcPct val="30000"/>
              </a:spcBef>
              <a:defRPr sz="1200">
                <a:solidFill>
                  <a:schemeClr val="tx1"/>
                </a:solidFill>
                <a:latin typeface="Times" pitchFamily="18" charset="0"/>
              </a:defRPr>
            </a:lvl2pPr>
            <a:lvl3pPr marL="1122442" indent="-224175" defTabSz="912376" eaLnBrk="0" hangingPunct="0">
              <a:spcBef>
                <a:spcPct val="30000"/>
              </a:spcBef>
              <a:defRPr sz="1200">
                <a:solidFill>
                  <a:schemeClr val="tx1"/>
                </a:solidFill>
                <a:latin typeface="Times" pitchFamily="18" charset="0"/>
              </a:defRPr>
            </a:lvl3pPr>
            <a:lvl4pPr marL="1570792" indent="-224175" defTabSz="912376" eaLnBrk="0" hangingPunct="0">
              <a:spcBef>
                <a:spcPct val="30000"/>
              </a:spcBef>
              <a:defRPr sz="1200">
                <a:solidFill>
                  <a:schemeClr val="tx1"/>
                </a:solidFill>
                <a:latin typeface="Times" pitchFamily="18" charset="0"/>
              </a:defRPr>
            </a:lvl4pPr>
            <a:lvl5pPr marL="2020709" indent="-224175" defTabSz="912376" eaLnBrk="0" hangingPunct="0">
              <a:spcBef>
                <a:spcPct val="30000"/>
              </a:spcBef>
              <a:defRPr sz="1200">
                <a:solidFill>
                  <a:schemeClr val="tx1"/>
                </a:solidFill>
                <a:latin typeface="Times" pitchFamily="18" charset="0"/>
              </a:defRPr>
            </a:lvl5pPr>
            <a:lvl6pPr marL="2472194" indent="-224175" defTabSz="912376" eaLnBrk="0" fontAlgn="base" hangingPunct="0">
              <a:spcBef>
                <a:spcPct val="30000"/>
              </a:spcBef>
              <a:spcAft>
                <a:spcPct val="0"/>
              </a:spcAft>
              <a:defRPr sz="1200">
                <a:solidFill>
                  <a:schemeClr val="tx1"/>
                </a:solidFill>
                <a:latin typeface="Times" pitchFamily="18" charset="0"/>
              </a:defRPr>
            </a:lvl6pPr>
            <a:lvl7pPr marL="2923679" indent="-224175" defTabSz="912376" eaLnBrk="0" fontAlgn="base" hangingPunct="0">
              <a:spcBef>
                <a:spcPct val="30000"/>
              </a:spcBef>
              <a:spcAft>
                <a:spcPct val="0"/>
              </a:spcAft>
              <a:defRPr sz="1200">
                <a:solidFill>
                  <a:schemeClr val="tx1"/>
                </a:solidFill>
                <a:latin typeface="Times" pitchFamily="18" charset="0"/>
              </a:defRPr>
            </a:lvl7pPr>
            <a:lvl8pPr marL="3375164" indent="-224175" defTabSz="912376" eaLnBrk="0" fontAlgn="base" hangingPunct="0">
              <a:spcBef>
                <a:spcPct val="30000"/>
              </a:spcBef>
              <a:spcAft>
                <a:spcPct val="0"/>
              </a:spcAft>
              <a:defRPr sz="1200">
                <a:solidFill>
                  <a:schemeClr val="tx1"/>
                </a:solidFill>
                <a:latin typeface="Times" pitchFamily="18" charset="0"/>
              </a:defRPr>
            </a:lvl8pPr>
            <a:lvl9pPr marL="3826649" indent="-224175" defTabSz="912376" eaLnBrk="0" fontAlgn="base" hangingPunct="0">
              <a:spcBef>
                <a:spcPct val="30000"/>
              </a:spcBef>
              <a:spcAft>
                <a:spcPct val="0"/>
              </a:spcAft>
              <a:defRPr sz="1200">
                <a:solidFill>
                  <a:schemeClr val="tx1"/>
                </a:solidFill>
                <a:latin typeface="Times" pitchFamily="18" charset="0"/>
              </a:defRPr>
            </a:lvl9pPr>
          </a:lstStyle>
          <a:p>
            <a:pPr>
              <a:spcBef>
                <a:spcPct val="0"/>
              </a:spcBef>
            </a:pPr>
            <a:fld id="{D9598C8A-BCDB-44A9-AB6C-83C9C610C5BE}" type="slidenum">
              <a:rPr lang="en-GB" altLang="en-US" smtClean="0">
                <a:latin typeface="Times New Roman" pitchFamily="18" charset="0"/>
              </a:rPr>
              <a:pPr>
                <a:spcBef>
                  <a:spcPct val="0"/>
                </a:spcBef>
              </a:pPr>
              <a:t>13</a:t>
            </a:fld>
            <a:endParaRPr lang="en-GB" altLang="en-US" smtClean="0">
              <a:latin typeface="Times New Roman" pitchFamily="18" charset="0"/>
            </a:endParaRPr>
          </a:p>
        </p:txBody>
      </p:sp>
      <p:sp>
        <p:nvSpPr>
          <p:cNvPr id="78852" name="Rectangle 2"/>
          <p:cNvSpPr>
            <a:spLocks noGrp="1" noRot="1" noChangeAspect="1" noChangeArrowheads="1" noTextEdit="1"/>
          </p:cNvSpPr>
          <p:nvPr>
            <p:ph type="sldImg"/>
          </p:nvPr>
        </p:nvSpPr>
        <p:spPr>
          <a:xfrm>
            <a:off x="1144588" y="687388"/>
            <a:ext cx="4568825" cy="3427412"/>
          </a:xfrm>
          <a:ln/>
        </p:spPr>
      </p:sp>
      <p:sp>
        <p:nvSpPr>
          <p:cNvPr id="78853" name="Rectangle 3"/>
          <p:cNvSpPr>
            <a:spLocks noGrp="1" noChangeArrowheads="1"/>
          </p:cNvSpPr>
          <p:nvPr>
            <p:ph type="body" idx="1"/>
          </p:nvPr>
        </p:nvSpPr>
        <p:spPr>
          <a:xfrm>
            <a:off x="913873" y="4343366"/>
            <a:ext cx="5030256" cy="4115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61323"/>
          </a:xfrm>
          <a:prstGeom prst="rect">
            <a:avLst/>
          </a:prstGeom>
        </p:spPr>
      </p:pic>
      <p:sp>
        <p:nvSpPr>
          <p:cNvPr id="11" name="TextBox 3"/>
          <p:cNvSpPr txBox="1"/>
          <p:nvPr userDrawn="1"/>
        </p:nvSpPr>
        <p:spPr>
          <a:xfrm>
            <a:off x="6684391" y="6282615"/>
            <a:ext cx="2424113" cy="674777"/>
          </a:xfrm>
          <a:prstGeom prst="rect">
            <a:avLst/>
          </a:prstGeom>
          <a:noFill/>
        </p:spPr>
        <p:txBody>
          <a:bodyPr wrap="none" rtlCol="0" anchor="t" anchorCtr="0">
            <a:noAutofit/>
          </a:bodyPr>
          <a:lstStyle/>
          <a:p>
            <a:pPr algn="r">
              <a:lnSpc>
                <a:spcPct val="80000"/>
              </a:lnSpc>
            </a:pPr>
            <a:r>
              <a:rPr lang="en-GB" sz="1600" baseline="30000" dirty="0" err="1" smtClean="0">
                <a:solidFill>
                  <a:srgbClr val="0070C0"/>
                </a:solidFill>
                <a:latin typeface="Arial" panose="020B0604020202020204" pitchFamily="34" charset="0"/>
                <a:cs typeface="Arial" panose="020B0604020202020204" pitchFamily="34" charset="0"/>
              </a:rPr>
              <a:t>IEC</a:t>
            </a:r>
            <a:r>
              <a:rPr lang="en-GB" sz="1600" baseline="30000" dirty="0" smtClean="0">
                <a:solidFill>
                  <a:srgbClr val="0070C0"/>
                </a:solidFill>
                <a:latin typeface="Arial" panose="020B0604020202020204" pitchFamily="34" charset="0"/>
                <a:cs typeface="Arial" panose="020B0604020202020204" pitchFamily="34" charset="0"/>
              </a:rPr>
              <a:t> </a:t>
            </a:r>
            <a:r>
              <a:rPr lang="en-GB" sz="1600" baseline="30000" dirty="0">
                <a:solidFill>
                  <a:srgbClr val="0070C0"/>
                </a:solidFill>
                <a:latin typeface="Arial" panose="020B0604020202020204" pitchFamily="34" charset="0"/>
                <a:cs typeface="Arial" panose="020B0604020202020204" pitchFamily="34" charset="0"/>
              </a:rPr>
              <a:t>System of Conformity </a:t>
            </a:r>
            <a:r>
              <a:rPr lang="en-GB" sz="1600" baseline="30000" dirty="0" smtClean="0">
                <a:solidFill>
                  <a:srgbClr val="0070C0"/>
                </a:solidFill>
                <a:latin typeface="Arial" panose="020B0604020202020204" pitchFamily="34" charset="0"/>
                <a:cs typeface="Arial" panose="020B0604020202020204" pitchFamily="34" charset="0"/>
              </a:rPr>
              <a:t>Assessment</a:t>
            </a:r>
          </a:p>
          <a:p>
            <a:pPr algn="r">
              <a:lnSpc>
                <a:spcPct val="80000"/>
              </a:lnSpc>
            </a:pPr>
            <a:r>
              <a:rPr lang="en-GB" sz="1600" baseline="30000" dirty="0" smtClean="0">
                <a:solidFill>
                  <a:srgbClr val="0070C0"/>
                </a:solidFill>
                <a:latin typeface="Arial" panose="020B0604020202020204" pitchFamily="34" charset="0"/>
                <a:cs typeface="Arial" panose="020B0604020202020204" pitchFamily="34" charset="0"/>
              </a:rPr>
              <a:t>Schemes</a:t>
            </a:r>
            <a:r>
              <a:rPr lang="en-GB" sz="1600" dirty="0" smtClean="0">
                <a:solidFill>
                  <a:srgbClr val="0070C0"/>
                </a:solidFill>
                <a:latin typeface="Arial" panose="020B0604020202020204" pitchFamily="34" charset="0"/>
                <a:cs typeface="Arial" panose="020B0604020202020204" pitchFamily="34" charset="0"/>
              </a:rPr>
              <a:t> </a:t>
            </a:r>
            <a:r>
              <a:rPr lang="en-GB" sz="1600" baseline="30000" dirty="0" smtClean="0">
                <a:solidFill>
                  <a:srgbClr val="0070C0"/>
                </a:solidFill>
                <a:latin typeface="Arial" panose="020B0604020202020204" pitchFamily="34" charset="0"/>
                <a:cs typeface="Arial" panose="020B0604020202020204" pitchFamily="34" charset="0"/>
              </a:rPr>
              <a:t>for </a:t>
            </a:r>
            <a:r>
              <a:rPr lang="en-GB" sz="1600" baseline="30000" dirty="0" err="1" smtClean="0">
                <a:solidFill>
                  <a:srgbClr val="0070C0"/>
                </a:solidFill>
                <a:latin typeface="Arial" panose="020B0604020202020204" pitchFamily="34" charset="0"/>
                <a:cs typeface="Arial" panose="020B0604020202020204" pitchFamily="34" charset="0"/>
              </a:rPr>
              <a:t>Electrotechnical</a:t>
            </a:r>
            <a:endParaRPr lang="en-GB" sz="1600" baseline="30000" dirty="0" smtClean="0">
              <a:solidFill>
                <a:srgbClr val="0070C0"/>
              </a:solidFill>
              <a:latin typeface="Arial" panose="020B0604020202020204" pitchFamily="34" charset="0"/>
              <a:cs typeface="Arial" panose="020B0604020202020204" pitchFamily="34" charset="0"/>
            </a:endParaRPr>
          </a:p>
          <a:p>
            <a:pPr algn="r">
              <a:lnSpc>
                <a:spcPct val="80000"/>
              </a:lnSpc>
            </a:pPr>
            <a:r>
              <a:rPr lang="en-GB" sz="1600" baseline="30000" dirty="0" smtClean="0">
                <a:solidFill>
                  <a:srgbClr val="0070C0"/>
                </a:solidFill>
                <a:latin typeface="Arial" panose="020B0604020202020204" pitchFamily="34" charset="0"/>
                <a:cs typeface="Arial" panose="020B0604020202020204" pitchFamily="34" charset="0"/>
              </a:rPr>
              <a:t>Equipment </a:t>
            </a:r>
            <a:r>
              <a:rPr lang="en-GB" sz="1600" baseline="30000" dirty="0">
                <a:solidFill>
                  <a:srgbClr val="0070C0"/>
                </a:solidFill>
                <a:latin typeface="Arial" panose="020B0604020202020204" pitchFamily="34" charset="0"/>
                <a:cs typeface="Arial" panose="020B0604020202020204" pitchFamily="34" charset="0"/>
              </a:rPr>
              <a:t>and Components</a:t>
            </a:r>
            <a:endParaRPr lang="en-GB" sz="1600" kern="100" dirty="0">
              <a:solidFill>
                <a:srgbClr val="0070C0"/>
              </a:solidFill>
              <a:latin typeface="Arial" panose="020B0604020202020204" pitchFamily="34" charset="0"/>
              <a:ea typeface="Meiryo" pitchFamily="34" charset="-128"/>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5517232"/>
            <a:ext cx="1512168" cy="647133"/>
          </a:xfrm>
          <a:prstGeom prst="rect">
            <a:avLst/>
          </a:prstGeom>
        </p:spPr>
      </p:pic>
      <p:sp>
        <p:nvSpPr>
          <p:cNvPr id="30" name="Text Placeholder 29"/>
          <p:cNvSpPr>
            <a:spLocks noGrp="1"/>
          </p:cNvSpPr>
          <p:nvPr>
            <p:ph type="body" sz="quarter" idx="14" hasCustomPrompt="1"/>
          </p:nvPr>
        </p:nvSpPr>
        <p:spPr>
          <a:xfrm>
            <a:off x="3347864" y="5517232"/>
            <a:ext cx="1944216" cy="1152128"/>
          </a:xfr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34" name="Text Placeholder 33"/>
          <p:cNvSpPr>
            <a:spLocks noGrp="1"/>
          </p:cNvSpPr>
          <p:nvPr>
            <p:ph type="body" sz="quarter" idx="15" hasCustomPrompt="1"/>
          </p:nvPr>
        </p:nvSpPr>
        <p:spPr>
          <a:xfrm>
            <a:off x="899592" y="4437112"/>
            <a:ext cx="7344816" cy="720725"/>
          </a:xfrm>
        </p:spPr>
        <p:txBody>
          <a:bodyPr>
            <a:normAutofit/>
          </a:bodyPr>
          <a:lstStyle>
            <a:lvl1pPr marL="0" indent="0" algn="ctr">
              <a:buNone/>
              <a:defRPr sz="4000" b="1" cap="none" spc="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marL="0" lvl="0" indent="0" algn="ctr">
              <a:buNone/>
            </a:pPr>
            <a:r>
              <a:rPr lang="en-GB" sz="4000" b="1" dirty="0" smtClean="0">
                <a:ln w="12700">
                  <a:solidFill>
                    <a:schemeClr val="tx2"/>
                  </a:solidFill>
                  <a:prstDash val="solid"/>
                </a:ln>
                <a:solidFill>
                  <a:srgbClr val="FFC000"/>
                </a:solidFill>
                <a:latin typeface="Arial" panose="020B0604020202020204" pitchFamily="34" charset="0"/>
                <a:cs typeface="Arial" panose="020B0604020202020204" pitchFamily="34" charset="0"/>
              </a:rPr>
              <a:t>Add presentation title</a:t>
            </a:r>
            <a:endParaRPr lang="en-GB" sz="4000" b="1" dirty="0">
              <a:ln w="12700">
                <a:solidFill>
                  <a:schemeClr val="tx2"/>
                </a:solidFill>
                <a:prstDash val="solid"/>
              </a:ln>
              <a:solidFill>
                <a:srgbClr val="FFC000"/>
              </a:solidFill>
              <a:latin typeface="Arial" panose="020B0604020202020204" pitchFamily="34" charset="0"/>
              <a:cs typeface="Arial" panose="020B0604020202020204" pitchFamily="34" charset="0"/>
            </a:endParaRPr>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spTree>
    <p:extLst>
      <p:ext uri="{BB962C8B-B14F-4D97-AF65-F5344CB8AC3E}">
        <p14:creationId xmlns:p14="http://schemas.microsoft.com/office/powerpoint/2010/main" val="3912608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ckground &amp; tex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732224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ckground &amp; tex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30883576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ckground &amp; text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40282130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ckground &amp; text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600030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ckground &amp; text 9">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2927492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ckground &amp; text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469261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ckground &amp; text 1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436653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EC Members map">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9144000" cy="685800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43"/>
            <p:cNvSpPr>
              <a:spLocks noChangeArrowheads="1"/>
            </p:cNvSpPr>
            <p:nvPr userDrawn="1"/>
          </p:nvSpPr>
          <p:spPr bwMode="auto">
            <a:xfrm>
              <a:off x="414338" y="1379139"/>
              <a:ext cx="2069430" cy="467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Albania	</a:t>
              </a:r>
            </a:p>
            <a:p>
              <a:r>
                <a:rPr lang="en-GB" sz="1300" dirty="0">
                  <a:latin typeface="Arial" panose="020B0604020202020204" pitchFamily="34" charset="0"/>
                  <a:cs typeface="Arial" panose="020B0604020202020204" pitchFamily="34" charset="0"/>
                </a:rPr>
                <a:t>Algeria</a:t>
              </a:r>
            </a:p>
            <a:p>
              <a:r>
                <a:rPr lang="en-GB" sz="1300" dirty="0">
                  <a:latin typeface="Arial" panose="020B0604020202020204" pitchFamily="34" charset="0"/>
                  <a:cs typeface="Arial" panose="020B0604020202020204" pitchFamily="34" charset="0"/>
                </a:rPr>
                <a:t>Argentina</a:t>
              </a:r>
            </a:p>
            <a:p>
              <a:r>
                <a:rPr lang="en-GB" sz="1300" dirty="0">
                  <a:latin typeface="Arial" panose="020B0604020202020204" pitchFamily="34" charset="0"/>
                  <a:cs typeface="Arial" panose="020B0604020202020204" pitchFamily="34" charset="0"/>
                </a:rPr>
                <a:t>Australia</a:t>
              </a:r>
            </a:p>
            <a:p>
              <a:r>
                <a:rPr lang="en-GB" sz="1300" dirty="0">
                  <a:latin typeface="Arial" panose="020B0604020202020204" pitchFamily="34" charset="0"/>
                  <a:cs typeface="Arial" panose="020B0604020202020204" pitchFamily="34" charset="0"/>
                </a:rPr>
                <a:t>Austria	</a:t>
              </a:r>
            </a:p>
            <a:p>
              <a:r>
                <a:rPr lang="en-GB" sz="1300" dirty="0">
                  <a:latin typeface="Arial" panose="020B0604020202020204" pitchFamily="34" charset="0"/>
                  <a:cs typeface="Arial" panose="020B0604020202020204" pitchFamily="34" charset="0"/>
                </a:rPr>
                <a:t>Bahrain	</a:t>
              </a:r>
            </a:p>
            <a:p>
              <a:r>
                <a:rPr lang="en-GB" sz="1300" dirty="0">
                  <a:latin typeface="Arial" panose="020B0604020202020204" pitchFamily="34" charset="0"/>
                  <a:cs typeface="Arial" panose="020B0604020202020204" pitchFamily="34" charset="0"/>
                </a:rPr>
                <a:t>Belarus	</a:t>
              </a:r>
            </a:p>
            <a:p>
              <a:r>
                <a:rPr lang="en-GB" sz="1300" dirty="0">
                  <a:latin typeface="Arial" panose="020B0604020202020204" pitchFamily="34" charset="0"/>
                  <a:cs typeface="Arial" panose="020B0604020202020204" pitchFamily="34" charset="0"/>
                </a:rPr>
                <a:t>Belgium	</a:t>
              </a:r>
            </a:p>
            <a:p>
              <a:r>
                <a:rPr lang="en-GB" sz="1300" dirty="0">
                  <a:latin typeface="Arial" panose="020B0604020202020204" pitchFamily="34" charset="0"/>
                  <a:cs typeface="Arial" panose="020B0604020202020204" pitchFamily="34" charset="0"/>
                </a:rPr>
                <a:t>Bosnia &amp; </a:t>
              </a:r>
              <a:r>
                <a:rPr lang="en-GB" sz="1300" dirty="0" smtClean="0">
                  <a:latin typeface="Arial" panose="020B0604020202020204" pitchFamily="34" charset="0"/>
                  <a:cs typeface="Arial" panose="020B0604020202020204" pitchFamily="34" charset="0"/>
                </a:rPr>
                <a:t>Herzegovina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Brazil	</a:t>
              </a:r>
            </a:p>
            <a:p>
              <a:r>
                <a:rPr lang="en-GB" sz="1300" dirty="0">
                  <a:latin typeface="Arial" panose="020B0604020202020204" pitchFamily="34" charset="0"/>
                  <a:cs typeface="Arial" panose="020B0604020202020204" pitchFamily="34" charset="0"/>
                </a:rPr>
                <a:t>Bulgaria	</a:t>
              </a:r>
            </a:p>
            <a:p>
              <a:r>
                <a:rPr lang="en-GB" sz="1300" dirty="0">
                  <a:latin typeface="Arial" panose="020B0604020202020204" pitchFamily="34" charset="0"/>
                  <a:cs typeface="Arial" panose="020B0604020202020204" pitchFamily="34" charset="0"/>
                </a:rPr>
                <a:t>Canada	</a:t>
              </a:r>
            </a:p>
            <a:p>
              <a:r>
                <a:rPr lang="en-GB" sz="1300" dirty="0">
                  <a:latin typeface="Arial" panose="020B0604020202020204" pitchFamily="34" charset="0"/>
                  <a:cs typeface="Arial" panose="020B0604020202020204" pitchFamily="34" charset="0"/>
                </a:rPr>
                <a:t>Chile	</a:t>
              </a:r>
            </a:p>
            <a:p>
              <a:r>
                <a:rPr lang="en-GB" sz="1300" dirty="0">
                  <a:latin typeface="Arial" panose="020B0604020202020204" pitchFamily="34" charset="0"/>
                  <a:cs typeface="Arial" panose="020B0604020202020204" pitchFamily="34" charset="0"/>
                </a:rPr>
                <a:t>China	</a:t>
              </a:r>
            </a:p>
            <a:p>
              <a:r>
                <a:rPr lang="en-GB" sz="1300" dirty="0">
                  <a:latin typeface="Arial" panose="020B0604020202020204" pitchFamily="34" charset="0"/>
                  <a:cs typeface="Arial" panose="020B0604020202020204" pitchFamily="34" charset="0"/>
                </a:rPr>
                <a:t>Colombia	</a:t>
              </a:r>
            </a:p>
            <a:p>
              <a:r>
                <a:rPr lang="en-GB" sz="1300" dirty="0">
                  <a:latin typeface="Arial" panose="020B0604020202020204" pitchFamily="34" charset="0"/>
                  <a:cs typeface="Arial" panose="020B0604020202020204" pitchFamily="34" charset="0"/>
                </a:rPr>
                <a:t>Croatia	</a:t>
              </a:r>
            </a:p>
            <a:p>
              <a:r>
                <a:rPr lang="en-GB" sz="1300" dirty="0">
                  <a:latin typeface="Arial" panose="020B0604020202020204" pitchFamily="34" charset="0"/>
                  <a:cs typeface="Arial" panose="020B0604020202020204" pitchFamily="34" charset="0"/>
                </a:rPr>
                <a:t>Cuba	</a:t>
              </a:r>
            </a:p>
            <a:p>
              <a:r>
                <a:rPr lang="en-GB" sz="1300" dirty="0">
                  <a:latin typeface="Arial" panose="020B0604020202020204" pitchFamily="34" charset="0"/>
                  <a:cs typeface="Arial" panose="020B0604020202020204" pitchFamily="34" charset="0"/>
                </a:rPr>
                <a:t>Cyprus	</a:t>
              </a:r>
            </a:p>
            <a:p>
              <a:r>
                <a:rPr lang="en-GB" sz="1300" dirty="0">
                  <a:latin typeface="Arial" panose="020B0604020202020204" pitchFamily="34" charset="0"/>
                  <a:cs typeface="Arial" panose="020B0604020202020204" pitchFamily="34" charset="0"/>
                </a:rPr>
                <a:t>Czech </a:t>
              </a:r>
              <a:r>
                <a:rPr lang="en-GB" sz="1300" dirty="0" smtClean="0">
                  <a:latin typeface="Arial" panose="020B0604020202020204" pitchFamily="34" charset="0"/>
                  <a:cs typeface="Arial" panose="020B0604020202020204" pitchFamily="34" charset="0"/>
                </a:rPr>
                <a:t>Republic</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Denmark	</a:t>
              </a:r>
            </a:p>
            <a:p>
              <a:r>
                <a:rPr lang="en-GB" sz="1300" dirty="0">
                  <a:latin typeface="Arial" panose="020B0604020202020204" pitchFamily="34" charset="0"/>
                  <a:cs typeface="Arial" panose="020B0604020202020204" pitchFamily="34" charset="0"/>
                </a:rPr>
                <a:t>Egypt	</a:t>
              </a:r>
            </a:p>
            <a:p>
              <a:r>
                <a:rPr lang="en-GB" sz="1300" dirty="0">
                  <a:latin typeface="Arial" panose="020B0604020202020204" pitchFamily="34" charset="0"/>
                  <a:cs typeface="Arial" panose="020B0604020202020204" pitchFamily="34" charset="0"/>
                </a:rPr>
                <a:t>	</a:t>
              </a:r>
            </a:p>
          </p:txBody>
        </p:sp>
        <p:sp>
          <p:nvSpPr>
            <p:cNvPr id="8" name="Rectangle 43"/>
            <p:cNvSpPr>
              <a:spLocks noChangeArrowheads="1"/>
            </p:cNvSpPr>
            <p:nvPr userDrawn="1"/>
          </p:nvSpPr>
          <p:spPr bwMode="auto">
            <a:xfrm>
              <a:off x="2483768" y="1378211"/>
              <a:ext cx="2069430"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Estonia	</a:t>
              </a:r>
            </a:p>
            <a:p>
              <a:r>
                <a:rPr lang="en-GB" sz="1300" dirty="0">
                  <a:latin typeface="Arial" panose="020B0604020202020204" pitchFamily="34" charset="0"/>
                  <a:cs typeface="Arial" panose="020B0604020202020204" pitchFamily="34" charset="0"/>
                </a:rPr>
                <a:t>Finland	</a:t>
              </a:r>
            </a:p>
            <a:p>
              <a:r>
                <a:rPr lang="en-GB" sz="1300" dirty="0">
                  <a:latin typeface="Arial" panose="020B0604020202020204" pitchFamily="34" charset="0"/>
                  <a:cs typeface="Arial" panose="020B0604020202020204" pitchFamily="34" charset="0"/>
                </a:rPr>
                <a:t>France </a:t>
              </a:r>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Georgia</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Germany	</a:t>
              </a:r>
            </a:p>
            <a:p>
              <a:r>
                <a:rPr lang="en-GB" sz="1300" dirty="0">
                  <a:latin typeface="Arial" panose="020B0604020202020204" pitchFamily="34" charset="0"/>
                  <a:cs typeface="Arial" panose="020B0604020202020204" pitchFamily="34" charset="0"/>
                </a:rPr>
                <a:t>Greece	</a:t>
              </a:r>
            </a:p>
            <a:p>
              <a:r>
                <a:rPr lang="en-GB" sz="1300" dirty="0">
                  <a:latin typeface="Arial" panose="020B0604020202020204" pitchFamily="34" charset="0"/>
                  <a:cs typeface="Arial" panose="020B0604020202020204" pitchFamily="34" charset="0"/>
                </a:rPr>
                <a:t>Hungary	</a:t>
              </a:r>
            </a:p>
            <a:p>
              <a:r>
                <a:rPr lang="en-GB" sz="1300" dirty="0">
                  <a:latin typeface="Arial" panose="020B0604020202020204" pitchFamily="34" charset="0"/>
                  <a:cs typeface="Arial" panose="020B0604020202020204" pitchFamily="34" charset="0"/>
                </a:rPr>
                <a:t>Iceland	</a:t>
              </a:r>
            </a:p>
            <a:p>
              <a:r>
                <a:rPr lang="en-GB" sz="1300" dirty="0">
                  <a:latin typeface="Arial" panose="020B0604020202020204" pitchFamily="34" charset="0"/>
                  <a:cs typeface="Arial" panose="020B0604020202020204" pitchFamily="34" charset="0"/>
                </a:rPr>
                <a:t>India	</a:t>
              </a:r>
            </a:p>
            <a:p>
              <a:r>
                <a:rPr lang="en-GB" sz="1300" dirty="0">
                  <a:latin typeface="Arial" panose="020B0604020202020204" pitchFamily="34" charset="0"/>
                  <a:cs typeface="Arial" panose="020B0604020202020204" pitchFamily="34" charset="0"/>
                </a:rPr>
                <a:t>Indonesia	</a:t>
              </a:r>
            </a:p>
            <a:p>
              <a:r>
                <a:rPr lang="en-GB" sz="1300" dirty="0">
                  <a:latin typeface="Arial" panose="020B0604020202020204" pitchFamily="34" charset="0"/>
                  <a:cs typeface="Arial" panose="020B0604020202020204" pitchFamily="34" charset="0"/>
                </a:rPr>
                <a:t>Iraq	</a:t>
              </a:r>
            </a:p>
            <a:p>
              <a:r>
                <a:rPr lang="en-GB" sz="1300" dirty="0">
                  <a:latin typeface="Arial" panose="020B0604020202020204" pitchFamily="34" charset="0"/>
                  <a:cs typeface="Arial" panose="020B0604020202020204" pitchFamily="34" charset="0"/>
                </a:rPr>
                <a:t>Iran	</a:t>
              </a:r>
            </a:p>
            <a:p>
              <a:r>
                <a:rPr lang="en-GB" sz="1300" dirty="0">
                  <a:latin typeface="Arial" panose="020B0604020202020204" pitchFamily="34" charset="0"/>
                  <a:cs typeface="Arial" panose="020B0604020202020204" pitchFamily="34" charset="0"/>
                </a:rPr>
                <a:t>Ireland	</a:t>
              </a:r>
            </a:p>
            <a:p>
              <a:r>
                <a:rPr lang="en-GB" sz="1300" dirty="0">
                  <a:latin typeface="Arial" panose="020B0604020202020204" pitchFamily="34" charset="0"/>
                  <a:cs typeface="Arial" panose="020B0604020202020204" pitchFamily="34" charset="0"/>
                </a:rPr>
                <a:t>Israel	</a:t>
              </a:r>
            </a:p>
            <a:p>
              <a:r>
                <a:rPr lang="en-GB" sz="1300" dirty="0">
                  <a:latin typeface="Arial" panose="020B0604020202020204" pitchFamily="34" charset="0"/>
                  <a:cs typeface="Arial" panose="020B0604020202020204" pitchFamily="34" charset="0"/>
                </a:rPr>
                <a:t>Italy	</a:t>
              </a:r>
            </a:p>
            <a:p>
              <a:r>
                <a:rPr lang="en-GB" sz="1300" dirty="0">
                  <a:latin typeface="Arial" panose="020B0604020202020204" pitchFamily="34" charset="0"/>
                  <a:cs typeface="Arial" panose="020B0604020202020204" pitchFamily="34" charset="0"/>
                </a:rPr>
                <a:t>Japan	</a:t>
              </a:r>
            </a:p>
            <a:p>
              <a:r>
                <a:rPr lang="en-GB" sz="1300" dirty="0">
                  <a:latin typeface="Arial" panose="020B0604020202020204" pitchFamily="34" charset="0"/>
                  <a:cs typeface="Arial" panose="020B0604020202020204" pitchFamily="34" charset="0"/>
                </a:rPr>
                <a:t>Jordan	</a:t>
              </a:r>
            </a:p>
            <a:p>
              <a:r>
                <a:rPr lang="en-GB" sz="1300" dirty="0">
                  <a:latin typeface="Arial" panose="020B0604020202020204" pitchFamily="34" charset="0"/>
                  <a:cs typeface="Arial" panose="020B0604020202020204" pitchFamily="34" charset="0"/>
                </a:rPr>
                <a:t>Kazakhstan	</a:t>
              </a:r>
            </a:p>
            <a:p>
              <a:r>
                <a:rPr lang="en-GB" sz="1300" dirty="0">
                  <a:latin typeface="Arial" panose="020B0604020202020204" pitchFamily="34" charset="0"/>
                  <a:cs typeface="Arial" panose="020B0604020202020204" pitchFamily="34" charset="0"/>
                </a:rPr>
                <a:t>Kenya	</a:t>
              </a:r>
            </a:p>
            <a:p>
              <a:r>
                <a:rPr lang="en-GB" sz="1300" dirty="0">
                  <a:latin typeface="Arial" panose="020B0604020202020204" pitchFamily="34" charset="0"/>
                  <a:cs typeface="Arial" panose="020B0604020202020204" pitchFamily="34" charset="0"/>
                </a:rPr>
                <a:t>Korea, </a:t>
              </a:r>
              <a:r>
                <a:rPr lang="en-GB" sz="1300" dirty="0" err="1">
                  <a:latin typeface="Arial" panose="020B0604020202020204" pitchFamily="34" charset="0"/>
                  <a:cs typeface="Arial" panose="020B0604020202020204" pitchFamily="34" charset="0"/>
                </a:rPr>
                <a:t>DPR</a:t>
              </a:r>
              <a:r>
                <a:rPr lang="en-GB" sz="1300" dirty="0">
                  <a:latin typeface="Arial" panose="020B0604020202020204" pitchFamily="34" charset="0"/>
                  <a:cs typeface="Arial" panose="020B0604020202020204" pitchFamily="34" charset="0"/>
                </a:rPr>
                <a:t> of	</a:t>
              </a:r>
            </a:p>
            <a:p>
              <a:r>
                <a:rPr lang="en-GB" sz="1300" dirty="0">
                  <a:latin typeface="Arial" panose="020B0604020202020204" pitchFamily="34" charset="0"/>
                  <a:cs typeface="Arial" panose="020B0604020202020204" pitchFamily="34" charset="0"/>
                </a:rPr>
                <a:t>Korea, </a:t>
              </a:r>
              <a:r>
                <a:rPr lang="en-GB" sz="1300" dirty="0" smtClean="0">
                  <a:latin typeface="Arial" panose="020B0604020202020204" pitchFamily="34" charset="0"/>
                  <a:cs typeface="Arial" panose="020B0604020202020204" pitchFamily="34" charset="0"/>
                </a:rPr>
                <a:t>Rep. of</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	</a:t>
              </a:r>
            </a:p>
          </p:txBody>
        </p:sp>
        <p:sp>
          <p:nvSpPr>
            <p:cNvPr id="9" name="Rectangle 43"/>
            <p:cNvSpPr>
              <a:spLocks noChangeArrowheads="1"/>
            </p:cNvSpPr>
            <p:nvPr userDrawn="1"/>
          </p:nvSpPr>
          <p:spPr bwMode="auto">
            <a:xfrm>
              <a:off x="4499992" y="1378210"/>
              <a:ext cx="2069430"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Latvia	</a:t>
              </a:r>
            </a:p>
            <a:p>
              <a:r>
                <a:rPr lang="en-GB" sz="1300" dirty="0">
                  <a:latin typeface="Arial" panose="020B0604020202020204" pitchFamily="34" charset="0"/>
                  <a:cs typeface="Arial" panose="020B0604020202020204" pitchFamily="34" charset="0"/>
                </a:rPr>
                <a:t>Libya	</a:t>
              </a:r>
            </a:p>
            <a:p>
              <a:r>
                <a:rPr lang="en-GB" sz="1300" dirty="0">
                  <a:latin typeface="Arial" panose="020B0604020202020204" pitchFamily="34" charset="0"/>
                  <a:cs typeface="Arial" panose="020B0604020202020204" pitchFamily="34" charset="0"/>
                </a:rPr>
                <a:t>Lithuania </a:t>
              </a:r>
              <a:endParaRPr lang="en-GB" sz="1300" dirty="0" smtClean="0">
                <a:latin typeface="Arial" panose="020B0604020202020204" pitchFamily="34" charset="0"/>
                <a:cs typeface="Arial" panose="020B0604020202020204" pitchFamily="34" charset="0"/>
              </a:endParaRPr>
            </a:p>
            <a:p>
              <a:r>
                <a:rPr lang="en-GB" sz="1300" dirty="0" smtClean="0">
                  <a:latin typeface="Arial" panose="020B0604020202020204" pitchFamily="34" charset="0"/>
                  <a:cs typeface="Arial" panose="020B0604020202020204" pitchFamily="34" charset="0"/>
                </a:rPr>
                <a:t>Luxembourg</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Malaysia	</a:t>
              </a:r>
            </a:p>
            <a:p>
              <a:r>
                <a:rPr lang="en-GB" sz="1300" dirty="0">
                  <a:latin typeface="Arial" panose="020B0604020202020204" pitchFamily="34" charset="0"/>
                  <a:cs typeface="Arial" panose="020B0604020202020204" pitchFamily="34" charset="0"/>
                </a:rPr>
                <a:t>Malta</a:t>
              </a:r>
            </a:p>
            <a:p>
              <a:r>
                <a:rPr lang="en-GB" sz="1300" dirty="0" smtClean="0">
                  <a:latin typeface="Arial" panose="020B0604020202020204" pitchFamily="34" charset="0"/>
                  <a:cs typeface="Arial" panose="020B0604020202020204" pitchFamily="34" charset="0"/>
                </a:rPr>
                <a:t>Mexico</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Moldova	</a:t>
              </a:r>
            </a:p>
            <a:p>
              <a:r>
                <a:rPr lang="en-GB" sz="1300" dirty="0">
                  <a:latin typeface="Arial" panose="020B0604020202020204" pitchFamily="34" charset="0"/>
                  <a:cs typeface="Arial" panose="020B0604020202020204" pitchFamily="34" charset="0"/>
                </a:rPr>
                <a:t>Montenegro	</a:t>
              </a:r>
            </a:p>
            <a:p>
              <a:r>
                <a:rPr lang="en-GB" sz="1300" dirty="0">
                  <a:latin typeface="Arial" panose="020B0604020202020204" pitchFamily="34" charset="0"/>
                  <a:cs typeface="Arial" panose="020B0604020202020204" pitchFamily="34" charset="0"/>
                </a:rPr>
                <a:t>Morocco	</a:t>
              </a:r>
            </a:p>
            <a:p>
              <a:r>
                <a:rPr lang="en-GB" sz="1300" dirty="0">
                  <a:latin typeface="Arial" panose="020B0604020202020204" pitchFamily="34" charset="0"/>
                  <a:cs typeface="Arial" panose="020B0604020202020204" pitchFamily="34" charset="0"/>
                </a:rPr>
                <a:t>Netherlands	</a:t>
              </a:r>
            </a:p>
            <a:p>
              <a:r>
                <a:rPr lang="en-GB" sz="1300" dirty="0">
                  <a:latin typeface="Arial" panose="020B0604020202020204" pitchFamily="34" charset="0"/>
                  <a:cs typeface="Arial" panose="020B0604020202020204" pitchFamily="34" charset="0"/>
                </a:rPr>
                <a:t>New Zealand	</a:t>
              </a:r>
            </a:p>
            <a:p>
              <a:r>
                <a:rPr lang="en-GB" sz="1300" dirty="0">
                  <a:latin typeface="Arial" panose="020B0604020202020204" pitchFamily="34" charset="0"/>
                  <a:cs typeface="Arial" panose="020B0604020202020204" pitchFamily="34" charset="0"/>
                </a:rPr>
                <a:t>Nigeria	</a:t>
              </a:r>
            </a:p>
            <a:p>
              <a:r>
                <a:rPr lang="en-GB" sz="1300" dirty="0">
                  <a:latin typeface="Arial" panose="020B0604020202020204" pitchFamily="34" charset="0"/>
                  <a:cs typeface="Arial" panose="020B0604020202020204" pitchFamily="34" charset="0"/>
                </a:rPr>
                <a:t>Norway	</a:t>
              </a:r>
            </a:p>
            <a:p>
              <a:r>
                <a:rPr lang="en-GB" sz="1300" dirty="0">
                  <a:latin typeface="Arial" panose="020B0604020202020204" pitchFamily="34" charset="0"/>
                  <a:cs typeface="Arial" panose="020B0604020202020204" pitchFamily="34" charset="0"/>
                </a:rPr>
                <a:t>Oman	</a:t>
              </a:r>
            </a:p>
            <a:p>
              <a:r>
                <a:rPr lang="en-GB" sz="1300" dirty="0">
                  <a:latin typeface="Arial" panose="020B0604020202020204" pitchFamily="34" charset="0"/>
                  <a:cs typeface="Arial" panose="020B0604020202020204" pitchFamily="34" charset="0"/>
                </a:rPr>
                <a:t>Pakistan	</a:t>
              </a:r>
            </a:p>
            <a:p>
              <a:r>
                <a:rPr lang="en-GB" sz="1300" dirty="0">
                  <a:latin typeface="Arial" panose="020B0604020202020204" pitchFamily="34" charset="0"/>
                  <a:cs typeface="Arial" panose="020B0604020202020204" pitchFamily="34" charset="0"/>
                </a:rPr>
                <a:t>Philippines, Rep. of </a:t>
              </a:r>
              <a:r>
                <a:rPr lang="en-GB" sz="1300" dirty="0" smtClean="0">
                  <a:latin typeface="Arial" panose="020B0604020202020204" pitchFamily="34" charset="0"/>
                  <a:cs typeface="Arial" panose="020B0604020202020204" pitchFamily="34" charset="0"/>
                </a:rPr>
                <a:t>the</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Poland	</a:t>
              </a:r>
            </a:p>
            <a:p>
              <a:r>
                <a:rPr lang="en-GB" sz="1300" dirty="0">
                  <a:latin typeface="Arial" panose="020B0604020202020204" pitchFamily="34" charset="0"/>
                  <a:cs typeface="Arial" panose="020B0604020202020204" pitchFamily="34" charset="0"/>
                </a:rPr>
                <a:t>Portugal	</a:t>
              </a:r>
            </a:p>
            <a:p>
              <a:r>
                <a:rPr lang="en-GB" sz="1300" dirty="0">
                  <a:latin typeface="Arial" panose="020B0604020202020204" pitchFamily="34" charset="0"/>
                  <a:cs typeface="Arial" panose="020B0604020202020204" pitchFamily="34" charset="0"/>
                </a:rPr>
                <a:t>Qatar	</a:t>
              </a:r>
            </a:p>
            <a:p>
              <a:r>
                <a:rPr lang="en-GB" sz="1300" dirty="0">
                  <a:latin typeface="Arial" panose="020B0604020202020204" pitchFamily="34" charset="0"/>
                  <a:cs typeface="Arial" panose="020B0604020202020204" pitchFamily="34" charset="0"/>
                </a:rPr>
                <a:t>Romania	</a:t>
              </a:r>
            </a:p>
            <a:p>
              <a:r>
                <a:rPr lang="en-GB" sz="1300" dirty="0">
                  <a:latin typeface="Arial" panose="020B0604020202020204" pitchFamily="34" charset="0"/>
                  <a:cs typeface="Arial" panose="020B0604020202020204" pitchFamily="34" charset="0"/>
                </a:rPr>
                <a:t>	</a:t>
              </a:r>
            </a:p>
          </p:txBody>
        </p:sp>
        <p:sp>
          <p:nvSpPr>
            <p:cNvPr id="10" name="Rectangle 43"/>
            <p:cNvSpPr>
              <a:spLocks noChangeArrowheads="1"/>
            </p:cNvSpPr>
            <p:nvPr userDrawn="1"/>
          </p:nvSpPr>
          <p:spPr bwMode="auto">
            <a:xfrm>
              <a:off x="6588224" y="1377282"/>
              <a:ext cx="2232248"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sz="1300" dirty="0">
                  <a:latin typeface="Arial" panose="020B0604020202020204" pitchFamily="34" charset="0"/>
                  <a:cs typeface="Arial" panose="020B0604020202020204" pitchFamily="34" charset="0"/>
                </a:rPr>
                <a:t>Russian Federation</a:t>
              </a:r>
            </a:p>
            <a:p>
              <a:r>
                <a:rPr lang="en-GB" sz="1300" dirty="0">
                  <a:latin typeface="Arial" panose="020B0604020202020204" pitchFamily="34" charset="0"/>
                  <a:cs typeface="Arial" panose="020B0604020202020204" pitchFamily="34" charset="0"/>
                </a:rPr>
                <a:t>Saudi Arabia	</a:t>
              </a:r>
            </a:p>
            <a:p>
              <a:r>
                <a:rPr lang="en-GB" sz="1300" dirty="0">
                  <a:latin typeface="Arial" panose="020B0604020202020204" pitchFamily="34" charset="0"/>
                  <a:cs typeface="Arial" panose="020B0604020202020204" pitchFamily="34" charset="0"/>
                </a:rPr>
                <a:t>Serbia	</a:t>
              </a:r>
            </a:p>
            <a:p>
              <a:r>
                <a:rPr lang="en-GB" sz="1300" dirty="0" smtClean="0">
                  <a:latin typeface="Arial" panose="020B0604020202020204" pitchFamily="34" charset="0"/>
                  <a:cs typeface="Arial" panose="020B0604020202020204" pitchFamily="34" charset="0"/>
                </a:rPr>
                <a:t>Singapore</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Slovakia</a:t>
              </a:r>
            </a:p>
            <a:p>
              <a:r>
                <a:rPr lang="en-GB" sz="1300" dirty="0">
                  <a:latin typeface="Arial" panose="020B0604020202020204" pitchFamily="34" charset="0"/>
                  <a:cs typeface="Arial" panose="020B0604020202020204" pitchFamily="34" charset="0"/>
                </a:rPr>
                <a:t>Slovenia </a:t>
              </a:r>
              <a:r>
                <a:rPr lang="en-GB" sz="1300" dirty="0" smtClean="0">
                  <a:latin typeface="Arial" panose="020B0604020202020204" pitchFamily="34" charset="0"/>
                  <a:cs typeface="Arial" panose="020B0604020202020204" pitchFamily="34" charset="0"/>
                </a:rPr>
                <a:t>South Africa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Spain	</a:t>
              </a:r>
            </a:p>
            <a:p>
              <a:r>
                <a:rPr lang="en-GB" sz="1300" dirty="0">
                  <a:latin typeface="Arial" panose="020B0604020202020204" pitchFamily="34" charset="0"/>
                  <a:cs typeface="Arial" panose="020B0604020202020204" pitchFamily="34" charset="0"/>
                </a:rPr>
                <a:t>Sri Lanka	</a:t>
              </a:r>
            </a:p>
            <a:p>
              <a:r>
                <a:rPr lang="en-GB" sz="1300" dirty="0" smtClean="0">
                  <a:latin typeface="Arial" panose="020B0604020202020204" pitchFamily="34" charset="0"/>
                  <a:cs typeface="Arial" panose="020B0604020202020204" pitchFamily="34" charset="0"/>
                </a:rPr>
                <a:t>Sweden</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Switzerland	</a:t>
              </a:r>
            </a:p>
            <a:p>
              <a:r>
                <a:rPr lang="en-GB" sz="1300" dirty="0">
                  <a:latin typeface="Arial" panose="020B0604020202020204" pitchFamily="34" charset="0"/>
                  <a:cs typeface="Arial" panose="020B0604020202020204" pitchFamily="34" charset="0"/>
                </a:rPr>
                <a:t>Thailand	</a:t>
              </a:r>
            </a:p>
            <a:p>
              <a:r>
                <a:rPr lang="en-GB" sz="1300" dirty="0">
                  <a:latin typeface="Arial" panose="020B0604020202020204" pitchFamily="34" charset="0"/>
                  <a:cs typeface="Arial" panose="020B0604020202020204" pitchFamily="34" charset="0"/>
                </a:rPr>
                <a:t>The Former Yugoslav. </a:t>
              </a:r>
              <a:r>
                <a:rPr lang="en-GB" sz="1300" dirty="0" smtClean="0">
                  <a:latin typeface="Arial" panose="020B0604020202020204" pitchFamily="34" charset="0"/>
                  <a:cs typeface="Arial" panose="020B0604020202020204" pitchFamily="34" charset="0"/>
                </a:rPr>
                <a:t>Rep.</a:t>
              </a:r>
            </a:p>
            <a:p>
              <a:r>
                <a:rPr lang="en-GB" sz="1300" dirty="0" smtClean="0">
                  <a:latin typeface="Arial" panose="020B0604020202020204" pitchFamily="34" charset="0"/>
                  <a:cs typeface="Arial" panose="020B0604020202020204" pitchFamily="34" charset="0"/>
                </a:rPr>
                <a:t>of Macedonia</a:t>
              </a:r>
            </a:p>
            <a:p>
              <a:r>
                <a:rPr lang="en-GB" sz="1300" dirty="0" smtClean="0">
                  <a:latin typeface="Arial" panose="020B0604020202020204" pitchFamily="34" charset="0"/>
                  <a:cs typeface="Arial" panose="020B0604020202020204" pitchFamily="34" charset="0"/>
                </a:rPr>
                <a:t>Tunisia</a:t>
              </a:r>
              <a:r>
                <a:rPr lang="en-GB" sz="1300" dirty="0">
                  <a:latin typeface="Arial" panose="020B0604020202020204" pitchFamily="34" charset="0"/>
                  <a:cs typeface="Arial" panose="020B0604020202020204" pitchFamily="34" charset="0"/>
                </a:rPr>
                <a:t>	</a:t>
              </a:r>
            </a:p>
            <a:p>
              <a:r>
                <a:rPr lang="en-GB" sz="1300" dirty="0">
                  <a:latin typeface="Arial" panose="020B0604020202020204" pitchFamily="34" charset="0"/>
                  <a:cs typeface="Arial" panose="020B0604020202020204" pitchFamily="34" charset="0"/>
                </a:rPr>
                <a:t>Turkey	</a:t>
              </a:r>
            </a:p>
            <a:p>
              <a:r>
                <a:rPr lang="en-GB" sz="1300" dirty="0">
                  <a:latin typeface="Arial" panose="020B0604020202020204" pitchFamily="34" charset="0"/>
                  <a:cs typeface="Arial" panose="020B0604020202020204" pitchFamily="34" charset="0"/>
                </a:rPr>
                <a:t>Ukraine	</a:t>
              </a:r>
            </a:p>
            <a:p>
              <a:r>
                <a:rPr lang="en-GB" sz="1300" dirty="0">
                  <a:latin typeface="Arial" panose="020B0604020202020204" pitchFamily="34" charset="0"/>
                  <a:cs typeface="Arial" panose="020B0604020202020204" pitchFamily="34" charset="0"/>
                </a:rPr>
                <a:t>United Arab </a:t>
              </a:r>
              <a:r>
                <a:rPr lang="en-GB" sz="1300" dirty="0" smtClean="0">
                  <a:latin typeface="Arial" panose="020B0604020202020204" pitchFamily="34" charset="0"/>
                  <a:cs typeface="Arial" panose="020B0604020202020204" pitchFamily="34" charset="0"/>
                </a:rPr>
                <a:t>Emirates</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United </a:t>
              </a:r>
              <a:r>
                <a:rPr lang="en-GB" sz="1300" dirty="0" smtClean="0">
                  <a:latin typeface="Arial" panose="020B0604020202020204" pitchFamily="34" charset="0"/>
                  <a:cs typeface="Arial" panose="020B0604020202020204" pitchFamily="34" charset="0"/>
                </a:rPr>
                <a:t>Kingdom</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United States of </a:t>
              </a:r>
              <a:r>
                <a:rPr lang="en-GB" sz="1300" dirty="0" smtClean="0">
                  <a:latin typeface="Arial" panose="020B0604020202020204" pitchFamily="34" charset="0"/>
                  <a:cs typeface="Arial" panose="020B0604020202020204" pitchFamily="34" charset="0"/>
                </a:rPr>
                <a:t>America</a:t>
              </a:r>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Vietnam	</a:t>
              </a:r>
            </a:p>
          </p:txBody>
        </p:sp>
      </p:grpSp>
      <p:sp>
        <p:nvSpPr>
          <p:cNvPr id="2" name="Title 1"/>
          <p:cNvSpPr>
            <a:spLocks noGrp="1"/>
          </p:cNvSpPr>
          <p:nvPr userDrawn="1">
            <p:ph type="ctrTitle" hasCustomPrompt="1"/>
          </p:nvPr>
        </p:nvSpPr>
        <p:spPr>
          <a:xfrm>
            <a:off x="395536" y="188641"/>
            <a:ext cx="7772400" cy="86409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83 </a:t>
            </a:r>
            <a:r>
              <a:rPr lang="en-GB" b="1" dirty="0" err="1"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IEC</a:t>
            </a:r>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 Members</a:t>
            </a:r>
            <a:endPara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6625850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EC Affiliates 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userDrawn="1">
            <p:ph type="ctrTitle" hasCustomPrompt="1"/>
          </p:nvPr>
        </p:nvSpPr>
        <p:spPr>
          <a:xfrm>
            <a:off x="395536" y="188641"/>
            <a:ext cx="7772400" cy="86409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83 </a:t>
            </a:r>
            <a:r>
              <a:rPr lang="en-GB" b="1" dirty="0" err="1"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IEC</a:t>
            </a:r>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 Affiliates</a:t>
            </a:r>
            <a:endPara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grpSp>
        <p:nvGrpSpPr>
          <p:cNvPr id="11" name="Group 10"/>
          <p:cNvGrpSpPr/>
          <p:nvPr userDrawn="1"/>
        </p:nvGrpSpPr>
        <p:grpSpPr>
          <a:xfrm>
            <a:off x="414338" y="1379139"/>
            <a:ext cx="8513762" cy="5326117"/>
            <a:chOff x="414338" y="1379139"/>
            <a:chExt cx="8513762" cy="5326117"/>
          </a:xfrm>
        </p:grpSpPr>
        <p:sp>
          <p:nvSpPr>
            <p:cNvPr id="12" name="Rectangle 41"/>
            <p:cNvSpPr>
              <a:spLocks noChangeArrowheads="1"/>
            </p:cNvSpPr>
            <p:nvPr userDrawn="1"/>
          </p:nvSpPr>
          <p:spPr bwMode="auto">
            <a:xfrm>
              <a:off x="2765995" y="2205038"/>
              <a:ext cx="1878013"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7000"/>
                </a:spcBef>
              </a:pPr>
              <a:r>
                <a:rPr lang="en-GB" altLang="en-US" sz="1300" b="1" dirty="0">
                  <a:latin typeface="Arial" charset="0"/>
                </a:rPr>
                <a:t>AFRICA</a:t>
              </a:r>
            </a:p>
            <a:p>
              <a:r>
                <a:rPr lang="en-GB" altLang="en-US" sz="1300" dirty="0">
                  <a:latin typeface="Arial" charset="0"/>
                </a:rPr>
                <a:t>Angola</a:t>
              </a:r>
            </a:p>
            <a:p>
              <a:r>
                <a:rPr lang="en-GB" altLang="en-US" sz="1300" dirty="0">
                  <a:latin typeface="Arial" charset="0"/>
                </a:rPr>
                <a:t>Benin</a:t>
              </a:r>
            </a:p>
            <a:p>
              <a:r>
                <a:rPr lang="en-GB" altLang="en-US" sz="1300" dirty="0">
                  <a:latin typeface="Arial" charset="0"/>
                </a:rPr>
                <a:t>Botswana</a:t>
              </a:r>
            </a:p>
            <a:p>
              <a:r>
                <a:rPr lang="en-GB" altLang="en-US" sz="1300" dirty="0">
                  <a:latin typeface="Arial" charset="0"/>
                </a:rPr>
                <a:t>Burkina Faso</a:t>
              </a:r>
            </a:p>
            <a:p>
              <a:r>
                <a:rPr lang="en-GB" altLang="en-US" sz="1300" dirty="0">
                  <a:latin typeface="Arial" charset="0"/>
                </a:rPr>
                <a:t>Burundi</a:t>
              </a:r>
            </a:p>
            <a:p>
              <a:r>
                <a:rPr lang="en-GB" altLang="en-US" sz="1300" dirty="0">
                  <a:latin typeface="Arial" charset="0"/>
                </a:rPr>
                <a:t>Cameroon</a:t>
              </a:r>
            </a:p>
            <a:p>
              <a:r>
                <a:rPr lang="en-GB" altLang="en-US" sz="1300" dirty="0">
                  <a:latin typeface="Arial" charset="0"/>
                </a:rPr>
                <a:t>Central African Rep.</a:t>
              </a:r>
            </a:p>
            <a:p>
              <a:r>
                <a:rPr lang="en-GB" altLang="en-US" sz="1300" dirty="0">
                  <a:latin typeface="Arial" charset="0"/>
                </a:rPr>
                <a:t>Chad</a:t>
              </a:r>
            </a:p>
            <a:p>
              <a:r>
                <a:rPr lang="en-GB" altLang="en-US" sz="1300" dirty="0">
                  <a:latin typeface="Arial" charset="0"/>
                </a:rPr>
                <a:t>Comoros</a:t>
              </a:r>
            </a:p>
            <a:p>
              <a:r>
                <a:rPr lang="en-GB" altLang="en-US" sz="1300" dirty="0">
                  <a:latin typeface="Arial" charset="0"/>
                </a:rPr>
                <a:t>Congo</a:t>
              </a:r>
            </a:p>
            <a:p>
              <a:r>
                <a:rPr lang="en-US" altLang="en-US" sz="1300" dirty="0">
                  <a:latin typeface="Arial" charset="0"/>
                  <a:cs typeface="Arial" charset="0"/>
                </a:rPr>
                <a:t>Côte d'Ivoire</a:t>
              </a:r>
            </a:p>
            <a:p>
              <a:r>
                <a:rPr lang="en-US" altLang="en-US" sz="1300" dirty="0">
                  <a:latin typeface="Arial" charset="0"/>
                  <a:cs typeface="Arial" charset="0"/>
                </a:rPr>
                <a:t>DRC Congo</a:t>
              </a:r>
              <a:endParaRPr lang="en-GB" altLang="en-US" sz="1300" dirty="0">
                <a:latin typeface="Arial" charset="0"/>
                <a:cs typeface="Arial" charset="0"/>
              </a:endParaRPr>
            </a:p>
            <a:p>
              <a:r>
                <a:rPr lang="en-GB" altLang="en-US" sz="1300" dirty="0">
                  <a:latin typeface="Arial" charset="0"/>
                </a:rPr>
                <a:t>Eritrea</a:t>
              </a:r>
            </a:p>
            <a:p>
              <a:r>
                <a:rPr lang="en-GB" altLang="en-US" sz="1300" dirty="0">
                  <a:latin typeface="Arial" charset="0"/>
                </a:rPr>
                <a:t>Ethiopia</a:t>
              </a:r>
            </a:p>
            <a:p>
              <a:r>
                <a:rPr lang="en-US" altLang="en-US" sz="1300" dirty="0">
                  <a:latin typeface="Arial" charset="0"/>
                </a:rPr>
                <a:t>Gabon</a:t>
              </a:r>
            </a:p>
            <a:p>
              <a:r>
                <a:rPr lang="en-US" altLang="en-US" sz="1300" dirty="0">
                  <a:latin typeface="Arial" charset="0"/>
                </a:rPr>
                <a:t>Gambia</a:t>
              </a:r>
            </a:p>
            <a:p>
              <a:r>
                <a:rPr lang="en-GB" altLang="en-US" sz="1300" dirty="0">
                  <a:latin typeface="Arial" charset="0"/>
                </a:rPr>
                <a:t>Ghana</a:t>
              </a:r>
            </a:p>
            <a:p>
              <a:r>
                <a:rPr lang="en-US" altLang="en-US" sz="1300" dirty="0">
                  <a:latin typeface="Arial" charset="0"/>
                </a:rPr>
                <a:t>Guinea</a:t>
              </a:r>
              <a:endParaRPr lang="en-GB" altLang="en-US" sz="1300" dirty="0">
                <a:latin typeface="Arial" charset="0"/>
              </a:endParaRPr>
            </a:p>
            <a:p>
              <a:r>
                <a:rPr lang="en-US" altLang="en-US" sz="1300" dirty="0">
                  <a:latin typeface="Arial" charset="0"/>
                </a:rPr>
                <a:t>Guinea Bissau</a:t>
              </a:r>
              <a:endParaRPr lang="en-GB" altLang="en-US" sz="1300" dirty="0">
                <a:latin typeface="Arial" charset="0"/>
              </a:endParaRPr>
            </a:p>
            <a:p>
              <a:r>
                <a:rPr lang="en-US" altLang="en-US" sz="1300" dirty="0">
                  <a:latin typeface="Arial" charset="0"/>
                </a:rPr>
                <a:t>Lesotho</a:t>
              </a:r>
              <a:endParaRPr lang="en-GB" altLang="en-US" sz="1300" dirty="0">
                <a:latin typeface="Arial" charset="0"/>
              </a:endParaRPr>
            </a:p>
            <a:p>
              <a:r>
                <a:rPr lang="en-GB" altLang="en-US" sz="1300" dirty="0">
                  <a:latin typeface="Arial" charset="0"/>
                </a:rPr>
                <a:t>Madagascar</a:t>
              </a:r>
            </a:p>
            <a:p>
              <a:endParaRPr lang="en-GB" altLang="en-US" sz="1300" dirty="0">
                <a:solidFill>
                  <a:schemeClr val="tx2"/>
                </a:solidFill>
                <a:latin typeface="Arial" charset="0"/>
              </a:endParaRPr>
            </a:p>
          </p:txBody>
        </p:sp>
        <p:sp>
          <p:nvSpPr>
            <p:cNvPr id="13" name="Rectangle 42"/>
            <p:cNvSpPr>
              <a:spLocks noChangeArrowheads="1"/>
            </p:cNvSpPr>
            <p:nvPr userDrawn="1"/>
          </p:nvSpPr>
          <p:spPr bwMode="auto">
            <a:xfrm>
              <a:off x="5868144" y="1844824"/>
              <a:ext cx="131603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14000"/>
                </a:spcBef>
              </a:pPr>
              <a:r>
                <a:rPr lang="en-GB" altLang="en-US" sz="1300" b="1" dirty="0">
                  <a:latin typeface="Arial" charset="0"/>
                </a:rPr>
                <a:t>ASIA</a:t>
              </a:r>
            </a:p>
            <a:p>
              <a:r>
                <a:rPr lang="en-US" altLang="en-US" sz="1300" dirty="0">
                  <a:latin typeface="Arial" charset="0"/>
                </a:rPr>
                <a:t>Afghanistan</a:t>
              </a:r>
            </a:p>
            <a:p>
              <a:r>
                <a:rPr lang="en-US" altLang="en-US" sz="1300" dirty="0" smtClean="0">
                  <a:latin typeface="Arial" charset="0"/>
                </a:rPr>
                <a:t>Armenia</a:t>
              </a:r>
            </a:p>
            <a:p>
              <a:r>
                <a:rPr lang="en-GB" sz="1300" dirty="0" smtClean="0">
                  <a:latin typeface="Arial" panose="020B0604020202020204" pitchFamily="34" charset="0"/>
                  <a:cs typeface="Arial" panose="020B0604020202020204" pitchFamily="34" charset="0"/>
                </a:rPr>
                <a:t>Azerbaijan</a:t>
              </a:r>
              <a:endParaRPr lang="en-US" altLang="en-US" sz="1300" dirty="0">
                <a:latin typeface="Arial" charset="0"/>
              </a:endParaRPr>
            </a:p>
            <a:p>
              <a:r>
                <a:rPr lang="en-US" altLang="en-US" sz="1300" dirty="0">
                  <a:latin typeface="Arial" charset="0"/>
                </a:rPr>
                <a:t>Bangladesh</a:t>
              </a:r>
            </a:p>
            <a:p>
              <a:r>
                <a:rPr lang="en-US" altLang="en-US" sz="1300" dirty="0">
                  <a:latin typeface="Arial" charset="0"/>
                </a:rPr>
                <a:t>Bhutan</a:t>
              </a:r>
            </a:p>
            <a:p>
              <a:r>
                <a:rPr lang="en-GB" altLang="en-US" sz="1300" dirty="0" smtClean="0">
                  <a:latin typeface="Arial" charset="0"/>
                </a:rPr>
                <a:t>Kyrgyzstan</a:t>
              </a:r>
              <a:endParaRPr lang="en-US" altLang="en-US" sz="1300" dirty="0">
                <a:latin typeface="Arial" charset="0"/>
              </a:endParaRPr>
            </a:p>
            <a:p>
              <a:r>
                <a:rPr lang="en-US" altLang="en-US" sz="1300" dirty="0">
                  <a:latin typeface="Arial" charset="0"/>
                </a:rPr>
                <a:t>Lebanon</a:t>
              </a:r>
            </a:p>
            <a:p>
              <a:pPr>
                <a:spcBef>
                  <a:spcPct val="14000"/>
                </a:spcBef>
              </a:pPr>
              <a:r>
                <a:rPr lang="en-US" altLang="en-US" sz="1300" dirty="0">
                  <a:latin typeface="Arial" charset="0"/>
                </a:rPr>
                <a:t>Mongolia</a:t>
              </a:r>
            </a:p>
            <a:p>
              <a:pPr>
                <a:spcBef>
                  <a:spcPct val="14000"/>
                </a:spcBef>
              </a:pPr>
              <a:r>
                <a:rPr lang="en-US" altLang="en-US" sz="1300" dirty="0">
                  <a:latin typeface="Arial" charset="0"/>
                </a:rPr>
                <a:t>Myanmar</a:t>
              </a:r>
            </a:p>
            <a:p>
              <a:r>
                <a:rPr lang="en-US" altLang="en-US" sz="1300" dirty="0">
                  <a:latin typeface="Arial" charset="0"/>
                </a:rPr>
                <a:t>Nepal</a:t>
              </a:r>
            </a:p>
            <a:p>
              <a:r>
                <a:rPr lang="en-US" altLang="en-US" sz="1300" dirty="0">
                  <a:latin typeface="Arial" charset="0"/>
                </a:rPr>
                <a:t>Palestine</a:t>
              </a:r>
              <a:endParaRPr lang="en-US" altLang="en-US" sz="1300" b="0" dirty="0">
                <a:latin typeface="Arial" charset="0"/>
              </a:endParaRPr>
            </a:p>
            <a:p>
              <a:r>
                <a:rPr lang="en-US" altLang="en-US" sz="1300" dirty="0" smtClean="0">
                  <a:latin typeface="Arial" charset="0"/>
                </a:rPr>
                <a:t>Turkmenistan</a:t>
              </a:r>
            </a:p>
            <a:p>
              <a:r>
                <a:rPr lang="en-GB" sz="1300" dirty="0">
                  <a:latin typeface="Arial" panose="020B0604020202020204" pitchFamily="34" charset="0"/>
                  <a:cs typeface="Arial" panose="020B0604020202020204" pitchFamily="34" charset="0"/>
                </a:rPr>
                <a:t>Uzbekistan</a:t>
              </a:r>
            </a:p>
            <a:p>
              <a:r>
                <a:rPr lang="en-US" altLang="en-US" sz="1300" dirty="0" smtClean="0">
                  <a:latin typeface="Arial" charset="0"/>
                </a:rPr>
                <a:t>Yemen</a:t>
              </a:r>
              <a:endParaRPr lang="en-US" altLang="en-US" sz="1300" b="0" dirty="0"/>
            </a:p>
          </p:txBody>
        </p:sp>
        <p:sp>
          <p:nvSpPr>
            <p:cNvPr id="14" name="Rectangle 43"/>
            <p:cNvSpPr>
              <a:spLocks noChangeArrowheads="1"/>
            </p:cNvSpPr>
            <p:nvPr userDrawn="1"/>
          </p:nvSpPr>
          <p:spPr bwMode="auto">
            <a:xfrm>
              <a:off x="414338" y="1379139"/>
              <a:ext cx="2493962" cy="532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pPr>
                <a:spcBef>
                  <a:spcPct val="14000"/>
                </a:spcBef>
              </a:pPr>
              <a:r>
                <a:rPr lang="en-GB" altLang="en-US" sz="1300" b="1" dirty="0">
                  <a:latin typeface="Arial" charset="0"/>
                </a:rPr>
                <a:t>AMERICAS</a:t>
              </a:r>
            </a:p>
            <a:p>
              <a:r>
                <a:rPr lang="en-GB" altLang="en-US" sz="1300" dirty="0">
                  <a:latin typeface="Arial" charset="0"/>
                </a:rPr>
                <a:t>Antigua and </a:t>
              </a:r>
              <a:r>
                <a:rPr lang="en-GB" altLang="en-US" sz="1300" dirty="0" smtClean="0">
                  <a:latin typeface="Arial" charset="0"/>
                </a:rPr>
                <a:t>Barbuda</a:t>
              </a:r>
            </a:p>
            <a:p>
              <a:r>
                <a:rPr lang="en-GB" sz="1300" dirty="0">
                  <a:latin typeface="Arial" panose="020B0604020202020204" pitchFamily="34" charset="0"/>
                  <a:cs typeface="Arial" panose="020B0604020202020204" pitchFamily="34" charset="0"/>
                </a:rPr>
                <a:t>Bahamas</a:t>
              </a:r>
            </a:p>
            <a:p>
              <a:r>
                <a:rPr lang="en-GB" altLang="en-US" sz="1300" dirty="0" smtClean="0">
                  <a:latin typeface="Arial" charset="0"/>
                </a:rPr>
                <a:t>Barbados</a:t>
              </a:r>
              <a:endParaRPr lang="en-GB" altLang="en-US" sz="1300" dirty="0">
                <a:latin typeface="Arial" charset="0"/>
              </a:endParaRPr>
            </a:p>
            <a:p>
              <a:r>
                <a:rPr lang="en-GB" altLang="en-US" sz="1300" dirty="0">
                  <a:latin typeface="Arial" charset="0"/>
                </a:rPr>
                <a:t>Belize</a:t>
              </a:r>
            </a:p>
            <a:p>
              <a:r>
                <a:rPr lang="en-GB" altLang="en-US" sz="1300" dirty="0">
                  <a:latin typeface="Arial" charset="0"/>
                </a:rPr>
                <a:t>Bolivia</a:t>
              </a:r>
            </a:p>
            <a:p>
              <a:r>
                <a:rPr lang="en-GB" altLang="en-US" sz="1300" dirty="0">
                  <a:latin typeface="Arial" charset="0"/>
                </a:rPr>
                <a:t>Costa Rica</a:t>
              </a:r>
            </a:p>
            <a:p>
              <a:r>
                <a:rPr lang="en-GB" altLang="en-US" sz="1300" dirty="0">
                  <a:latin typeface="Arial" charset="0"/>
                </a:rPr>
                <a:t>Dominica</a:t>
              </a:r>
            </a:p>
            <a:p>
              <a:r>
                <a:rPr lang="en-US" altLang="en-US" sz="1300" dirty="0">
                  <a:latin typeface="Arial" charset="0"/>
                </a:rPr>
                <a:t>Dominican Republic</a:t>
              </a:r>
              <a:endParaRPr lang="en-GB" altLang="en-US" sz="1300" dirty="0">
                <a:latin typeface="Arial" charset="0"/>
              </a:endParaRPr>
            </a:p>
            <a:p>
              <a:r>
                <a:rPr lang="en-US" altLang="en-US" sz="1300" dirty="0">
                  <a:latin typeface="Arial" charset="0"/>
                </a:rPr>
                <a:t>Ecuador</a:t>
              </a:r>
              <a:r>
                <a:rPr lang="en-GB" altLang="en-US" sz="1300" dirty="0">
                  <a:latin typeface="Arial" charset="0"/>
                </a:rPr>
                <a:t> </a:t>
              </a:r>
            </a:p>
            <a:p>
              <a:r>
                <a:rPr lang="en-GB" altLang="en-US" sz="1300" dirty="0">
                  <a:latin typeface="Arial" charset="0"/>
                </a:rPr>
                <a:t>El Salvador</a:t>
              </a:r>
            </a:p>
            <a:p>
              <a:r>
                <a:rPr lang="en-GB" altLang="en-US" sz="1300" dirty="0">
                  <a:latin typeface="Arial" charset="0"/>
                </a:rPr>
                <a:t>Grenada</a:t>
              </a:r>
            </a:p>
            <a:p>
              <a:r>
                <a:rPr lang="en-GB" altLang="en-US" sz="1300" dirty="0">
                  <a:latin typeface="Arial" charset="0"/>
                </a:rPr>
                <a:t>Guatemala</a:t>
              </a:r>
            </a:p>
            <a:p>
              <a:r>
                <a:rPr lang="en-GB" altLang="en-US" sz="1300" dirty="0">
                  <a:latin typeface="Arial" charset="0"/>
                </a:rPr>
                <a:t>Guyana</a:t>
              </a:r>
            </a:p>
            <a:p>
              <a:r>
                <a:rPr lang="en-GB" altLang="en-US" sz="1300" dirty="0">
                  <a:latin typeface="Arial" charset="0"/>
                </a:rPr>
                <a:t>Haiti</a:t>
              </a:r>
            </a:p>
            <a:p>
              <a:r>
                <a:rPr lang="en-GB" altLang="en-US" sz="1300" dirty="0">
                  <a:latin typeface="Arial" charset="0"/>
                </a:rPr>
                <a:t>Honduras</a:t>
              </a:r>
            </a:p>
            <a:p>
              <a:r>
                <a:rPr lang="en-GB" altLang="en-US" sz="1300" dirty="0">
                  <a:latin typeface="Arial" charset="0"/>
                </a:rPr>
                <a:t>Jamaica</a:t>
              </a:r>
            </a:p>
            <a:p>
              <a:r>
                <a:rPr lang="en-US" altLang="en-US" sz="1300" dirty="0">
                  <a:latin typeface="Arial" charset="0"/>
                </a:rPr>
                <a:t>Panama</a:t>
              </a:r>
              <a:endParaRPr lang="en-GB" altLang="en-US" sz="1300" dirty="0">
                <a:latin typeface="Arial" charset="0"/>
              </a:endParaRPr>
            </a:p>
            <a:p>
              <a:r>
                <a:rPr lang="en-GB" altLang="en-US" sz="1300" dirty="0">
                  <a:latin typeface="Arial" charset="0"/>
                </a:rPr>
                <a:t>Paraguay</a:t>
              </a:r>
            </a:p>
            <a:p>
              <a:r>
                <a:rPr lang="en-GB" altLang="en-US" sz="1300" dirty="0" smtClean="0">
                  <a:latin typeface="Arial" charset="0"/>
                </a:rPr>
                <a:t>Peru</a:t>
              </a:r>
            </a:p>
            <a:p>
              <a:r>
                <a:rPr lang="en-GB" sz="1400" dirty="0">
                  <a:latin typeface="Arial" panose="020B0604020202020204" pitchFamily="34" charset="0"/>
                  <a:cs typeface="Arial" panose="020B0604020202020204" pitchFamily="34" charset="0"/>
                </a:rPr>
                <a:t>Saint Kitts and </a:t>
              </a:r>
              <a:r>
                <a:rPr lang="en-GB" sz="1400" dirty="0" smtClean="0">
                  <a:latin typeface="Arial" panose="020B0604020202020204" pitchFamily="34" charset="0"/>
                  <a:cs typeface="Arial" panose="020B0604020202020204" pitchFamily="34" charset="0"/>
                </a:rPr>
                <a:t>Nevis</a:t>
              </a:r>
              <a:endParaRPr lang="en-GB" altLang="en-US" sz="1300" dirty="0">
                <a:latin typeface="Arial" panose="020B0604020202020204" pitchFamily="34" charset="0"/>
                <a:cs typeface="Arial" panose="020B0604020202020204" pitchFamily="34" charset="0"/>
              </a:endParaRPr>
            </a:p>
            <a:p>
              <a:r>
                <a:rPr lang="en-GB" altLang="en-US" sz="1300" dirty="0">
                  <a:latin typeface="Arial" charset="0"/>
                </a:rPr>
                <a:t>Saint Lucia</a:t>
              </a:r>
            </a:p>
            <a:p>
              <a:r>
                <a:rPr lang="en-GB" altLang="en-US" sz="1300" dirty="0">
                  <a:latin typeface="Arial" charset="0"/>
                </a:rPr>
                <a:t>Saint Vincent &amp; Grenadines</a:t>
              </a:r>
            </a:p>
            <a:p>
              <a:r>
                <a:rPr lang="en-GB" altLang="en-US" sz="1300" dirty="0">
                  <a:latin typeface="Arial" charset="0"/>
                </a:rPr>
                <a:t>Suriname</a:t>
              </a:r>
            </a:p>
            <a:p>
              <a:r>
                <a:rPr lang="en-US" altLang="en-US" sz="1300" dirty="0">
                  <a:latin typeface="Arial" charset="0"/>
                </a:rPr>
                <a:t>Trinidad and Tobago</a:t>
              </a:r>
              <a:endParaRPr lang="en-GB" altLang="en-US" sz="1300" dirty="0">
                <a:latin typeface="Arial" charset="0"/>
              </a:endParaRPr>
            </a:p>
            <a:p>
              <a:r>
                <a:rPr lang="en-GB" altLang="en-US" sz="1300" dirty="0" smtClean="0">
                  <a:latin typeface="Arial" charset="0"/>
                </a:rPr>
                <a:t>Uruguay</a:t>
              </a:r>
              <a:endParaRPr lang="en-GB" altLang="en-US" sz="1300" dirty="0">
                <a:latin typeface="Arial" charset="0"/>
              </a:endParaRPr>
            </a:p>
          </p:txBody>
        </p:sp>
        <p:sp>
          <p:nvSpPr>
            <p:cNvPr id="15" name="Rectangle 44"/>
            <p:cNvSpPr>
              <a:spLocks noChangeArrowheads="1"/>
            </p:cNvSpPr>
            <p:nvPr userDrawn="1"/>
          </p:nvSpPr>
          <p:spPr bwMode="auto">
            <a:xfrm>
              <a:off x="3542903" y="1497013"/>
              <a:ext cx="21812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25" tIns="53961" rIns="107925" bIns="53961"/>
            <a:lstStyle>
              <a:lvl1pPr marL="401638" indent="-401638" defTabSz="1069975" eaLnBrk="0" hangingPunct="0">
                <a:defRPr sz="2400">
                  <a:solidFill>
                    <a:schemeClr val="tx1"/>
                  </a:solidFill>
                  <a:latin typeface="Times" pitchFamily="18" charset="0"/>
                </a:defRPr>
              </a:lvl1pPr>
              <a:lvl2pPr marL="869950" indent="-334963" defTabSz="1069975" eaLnBrk="0" hangingPunct="0">
                <a:defRPr sz="2400">
                  <a:solidFill>
                    <a:schemeClr val="tx1"/>
                  </a:solidFill>
                  <a:latin typeface="Times" pitchFamily="18" charset="0"/>
                </a:defRPr>
              </a:lvl2pPr>
              <a:lvl3pPr marL="1336675" indent="-266700" defTabSz="1069975" eaLnBrk="0" hangingPunct="0">
                <a:defRPr sz="2400">
                  <a:solidFill>
                    <a:schemeClr val="tx1"/>
                  </a:solidFill>
                  <a:latin typeface="Times" pitchFamily="18" charset="0"/>
                </a:defRPr>
              </a:lvl3pPr>
              <a:lvl4pPr marL="1871663" indent="-266700" defTabSz="1069975" eaLnBrk="0" hangingPunct="0">
                <a:defRPr sz="2400">
                  <a:solidFill>
                    <a:schemeClr val="tx1"/>
                  </a:solidFill>
                  <a:latin typeface="Times" pitchFamily="18" charset="0"/>
                </a:defRPr>
              </a:lvl4pPr>
              <a:lvl5pPr marL="2406650" indent="-266700" defTabSz="1069975" eaLnBrk="0" hangingPunct="0">
                <a:defRPr sz="2400">
                  <a:solidFill>
                    <a:schemeClr val="tx1"/>
                  </a:solidFill>
                  <a:latin typeface="Times" pitchFamily="18" charset="0"/>
                </a:defRPr>
              </a:lvl5pPr>
              <a:lvl6pPr marL="2863850" indent="-266700" defTabSz="1069975" eaLnBrk="0" fontAlgn="base" hangingPunct="0">
                <a:spcBef>
                  <a:spcPct val="0"/>
                </a:spcBef>
                <a:spcAft>
                  <a:spcPct val="0"/>
                </a:spcAft>
                <a:defRPr sz="2400">
                  <a:solidFill>
                    <a:schemeClr val="tx1"/>
                  </a:solidFill>
                  <a:latin typeface="Times" pitchFamily="18" charset="0"/>
                </a:defRPr>
              </a:lvl6pPr>
              <a:lvl7pPr marL="3321050" indent="-266700" defTabSz="1069975" eaLnBrk="0" fontAlgn="base" hangingPunct="0">
                <a:spcBef>
                  <a:spcPct val="0"/>
                </a:spcBef>
                <a:spcAft>
                  <a:spcPct val="0"/>
                </a:spcAft>
                <a:defRPr sz="2400">
                  <a:solidFill>
                    <a:schemeClr val="tx1"/>
                  </a:solidFill>
                  <a:latin typeface="Times" pitchFamily="18" charset="0"/>
                </a:defRPr>
              </a:lvl7pPr>
              <a:lvl8pPr marL="3778250" indent="-266700" defTabSz="1069975" eaLnBrk="0" fontAlgn="base" hangingPunct="0">
                <a:spcBef>
                  <a:spcPct val="0"/>
                </a:spcBef>
                <a:spcAft>
                  <a:spcPct val="0"/>
                </a:spcAft>
                <a:defRPr sz="2400">
                  <a:solidFill>
                    <a:schemeClr val="tx1"/>
                  </a:solidFill>
                  <a:latin typeface="Times" pitchFamily="18" charset="0"/>
                </a:defRPr>
              </a:lvl8pPr>
              <a:lvl9pPr marL="4235450" indent="-266700" defTabSz="1069975" eaLnBrk="0" fontAlgn="base" hangingPunct="0">
                <a:spcBef>
                  <a:spcPct val="0"/>
                </a:spcBef>
                <a:spcAft>
                  <a:spcPct val="0"/>
                </a:spcAft>
                <a:defRPr sz="2400">
                  <a:solidFill>
                    <a:schemeClr val="tx1"/>
                  </a:solidFill>
                  <a:latin typeface="Times" pitchFamily="18" charset="0"/>
                </a:defRPr>
              </a:lvl9pPr>
            </a:lstStyle>
            <a:p>
              <a:r>
                <a:rPr lang="en-GB" altLang="en-US" sz="1300" b="1" dirty="0">
                  <a:latin typeface="Arial" charset="0"/>
                </a:rPr>
                <a:t>EUROPE</a:t>
              </a:r>
            </a:p>
            <a:p>
              <a:r>
                <a:rPr lang="en-US" altLang="en-US" sz="1300" dirty="0">
                  <a:latin typeface="Arial" charset="0"/>
                </a:rPr>
                <a:t>Moldova</a:t>
              </a:r>
            </a:p>
          </p:txBody>
        </p:sp>
        <p:sp>
          <p:nvSpPr>
            <p:cNvPr id="16" name="Text Box 45"/>
            <p:cNvSpPr txBox="1">
              <a:spLocks noChangeArrowheads="1"/>
            </p:cNvSpPr>
            <p:nvPr userDrawn="1"/>
          </p:nvSpPr>
          <p:spPr bwMode="auto">
            <a:xfrm>
              <a:off x="7175500" y="2847975"/>
              <a:ext cx="1752600" cy="14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p>
              <a:pPr eaLnBrk="0" hangingPunct="0">
                <a:spcBef>
                  <a:spcPct val="14000"/>
                </a:spcBef>
              </a:pPr>
              <a:r>
                <a:rPr lang="en-GB" altLang="en-US" sz="1300" b="1" dirty="0">
                  <a:latin typeface="Arial" panose="020B0604020202020204" pitchFamily="34" charset="0"/>
                  <a:cs typeface="Arial" panose="020B0604020202020204" pitchFamily="34" charset="0"/>
                </a:rPr>
                <a:t>ASIA-PACIFIC</a:t>
              </a:r>
            </a:p>
            <a:p>
              <a:pPr eaLnBrk="0" hangingPunct="0"/>
              <a:r>
                <a:rPr lang="en-US" altLang="en-US" sz="1300" dirty="0">
                  <a:latin typeface="Arial" panose="020B0604020202020204" pitchFamily="34" charset="0"/>
                  <a:cs typeface="Arial" panose="020B0604020202020204" pitchFamily="34" charset="0"/>
                </a:rPr>
                <a:t>Brunei Darussalam</a:t>
              </a:r>
            </a:p>
            <a:p>
              <a:pPr eaLnBrk="0" hangingPunct="0"/>
              <a:r>
                <a:rPr lang="en-US" altLang="en-US" sz="1300" dirty="0">
                  <a:latin typeface="Arial" panose="020B0604020202020204" pitchFamily="34" charset="0"/>
                  <a:cs typeface="Arial" panose="020B0604020202020204" pitchFamily="34" charset="0"/>
                </a:rPr>
                <a:t>Cambodia</a:t>
              </a:r>
            </a:p>
            <a:p>
              <a:pPr eaLnBrk="0" hangingPunct="0"/>
              <a:r>
                <a:rPr lang="en-US" altLang="en-US" sz="1300" dirty="0">
                  <a:latin typeface="Arial" panose="020B0604020202020204" pitchFamily="34" charset="0"/>
                  <a:cs typeface="Arial" panose="020B0604020202020204" pitchFamily="34" charset="0"/>
                </a:rPr>
                <a:t>Fiji</a:t>
              </a:r>
            </a:p>
            <a:p>
              <a:pPr eaLnBrk="0" hangingPunct="0"/>
              <a:r>
                <a:rPr lang="en-US" altLang="en-US" sz="1300" dirty="0">
                  <a:latin typeface="Arial" panose="020B0604020202020204" pitchFamily="34" charset="0"/>
                  <a:cs typeface="Arial" panose="020B0604020202020204" pitchFamily="34" charset="0"/>
                </a:rPr>
                <a:t>Lao PDR</a:t>
              </a:r>
            </a:p>
            <a:p>
              <a:pPr eaLnBrk="0" hangingPunct="0"/>
              <a:r>
                <a:rPr lang="en-US" altLang="en-US" sz="1300" dirty="0">
                  <a:latin typeface="Arial" panose="020B0604020202020204" pitchFamily="34" charset="0"/>
                  <a:cs typeface="Arial" panose="020B0604020202020204" pitchFamily="34" charset="0"/>
                </a:rPr>
                <a:t>Papua New Guinea</a:t>
              </a:r>
            </a:p>
            <a:p>
              <a:pPr eaLnBrk="0" hangingPunct="0"/>
              <a:endParaRPr lang="en-US" altLang="en-US" sz="1300" b="0" dirty="0">
                <a:latin typeface="Arial" panose="020B0604020202020204" pitchFamily="34" charset="0"/>
                <a:cs typeface="Arial" panose="020B0604020202020204" pitchFamily="34" charset="0"/>
              </a:endParaRPr>
            </a:p>
          </p:txBody>
        </p:sp>
        <p:sp>
          <p:nvSpPr>
            <p:cNvPr id="17" name="Text Box 46"/>
            <p:cNvSpPr txBox="1">
              <a:spLocks noChangeArrowheads="1"/>
            </p:cNvSpPr>
            <p:nvPr userDrawn="1"/>
          </p:nvSpPr>
          <p:spPr bwMode="auto">
            <a:xfrm>
              <a:off x="4497387" y="2420888"/>
              <a:ext cx="1195387" cy="409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10" rIns="91418" bIns="45710">
              <a:spAutoFit/>
            </a:bodyPr>
            <a:lstStyle/>
            <a:p>
              <a:pPr eaLnBrk="0" hangingPunct="0"/>
              <a:r>
                <a:rPr lang="en-GB" altLang="en-US" sz="1300" dirty="0">
                  <a:latin typeface="Arial" panose="020B0604020202020204" pitchFamily="34" charset="0"/>
                  <a:cs typeface="Arial" panose="020B0604020202020204" pitchFamily="34" charset="0"/>
                </a:rPr>
                <a:t>Malawi</a:t>
              </a:r>
              <a:endParaRPr lang="en-US" altLang="en-US" sz="1300" dirty="0">
                <a:latin typeface="Arial" panose="020B0604020202020204" pitchFamily="34" charset="0"/>
                <a:cs typeface="Arial" panose="020B0604020202020204" pitchFamily="34" charset="0"/>
              </a:endParaRPr>
            </a:p>
            <a:p>
              <a:pPr eaLnBrk="0" hangingPunct="0"/>
              <a:r>
                <a:rPr lang="en-US" altLang="en-US" sz="1300" dirty="0">
                  <a:latin typeface="Arial" panose="020B0604020202020204" pitchFamily="34" charset="0"/>
                  <a:cs typeface="Arial" panose="020B0604020202020204" pitchFamily="34" charset="0"/>
                </a:rPr>
                <a:t>Mali</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Mauritania</a:t>
              </a:r>
            </a:p>
            <a:p>
              <a:pPr eaLnBrk="0" hangingPunct="0"/>
              <a:r>
                <a:rPr lang="en-GB" altLang="en-US" sz="1300" dirty="0">
                  <a:latin typeface="Arial" panose="020B0604020202020204" pitchFamily="34" charset="0"/>
                  <a:cs typeface="Arial" panose="020B0604020202020204" pitchFamily="34" charset="0"/>
                </a:rPr>
                <a:t>Mauritius</a:t>
              </a:r>
            </a:p>
            <a:p>
              <a:pPr eaLnBrk="0" hangingPunct="0"/>
              <a:r>
                <a:rPr lang="en-GB" altLang="en-US" sz="1300" dirty="0">
                  <a:latin typeface="Arial" panose="020B0604020202020204" pitchFamily="34" charset="0"/>
                  <a:cs typeface="Arial" panose="020B0604020202020204" pitchFamily="34" charset="0"/>
                </a:rPr>
                <a:t>Mozambique</a:t>
              </a:r>
            </a:p>
            <a:p>
              <a:pPr eaLnBrk="0" hangingPunct="0"/>
              <a:r>
                <a:rPr lang="en-GB" altLang="en-US" sz="1300" dirty="0">
                  <a:latin typeface="Arial" panose="020B0604020202020204" pitchFamily="34" charset="0"/>
                  <a:cs typeface="Arial" panose="020B0604020202020204" pitchFamily="34" charset="0"/>
                </a:rPr>
                <a:t>Namibia</a:t>
              </a:r>
            </a:p>
            <a:p>
              <a:pPr eaLnBrk="0" hangingPunct="0"/>
              <a:r>
                <a:rPr lang="en-US" altLang="en-US" sz="1300" dirty="0">
                  <a:latin typeface="Arial" panose="020B0604020202020204" pitchFamily="34" charset="0"/>
                  <a:cs typeface="Arial" panose="020B0604020202020204" pitchFamily="34" charset="0"/>
                </a:rPr>
                <a:t>Niger</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Rwanda</a:t>
              </a:r>
            </a:p>
            <a:p>
              <a:pPr eaLnBrk="0" hangingPunct="0"/>
              <a:r>
                <a:rPr lang="en-GB" altLang="en-US" sz="1300" dirty="0">
                  <a:latin typeface="Arial" panose="020B0604020202020204" pitchFamily="34" charset="0"/>
                  <a:cs typeface="Arial" panose="020B0604020202020204" pitchFamily="34" charset="0"/>
                </a:rPr>
                <a:t>Senegal</a:t>
              </a:r>
            </a:p>
            <a:p>
              <a:pPr eaLnBrk="0" hangingPunct="0"/>
              <a:r>
                <a:rPr lang="en-GB" altLang="en-US" sz="1300" dirty="0">
                  <a:latin typeface="Arial" panose="020B0604020202020204" pitchFamily="34" charset="0"/>
                  <a:cs typeface="Arial" panose="020B0604020202020204" pitchFamily="34" charset="0"/>
                </a:rPr>
                <a:t>Seychelles</a:t>
              </a:r>
            </a:p>
            <a:p>
              <a:pPr eaLnBrk="0" hangingPunct="0"/>
              <a:r>
                <a:rPr lang="en-GB" altLang="en-US" sz="1300" dirty="0">
                  <a:latin typeface="Arial" panose="020B0604020202020204" pitchFamily="34" charset="0"/>
                  <a:cs typeface="Arial" panose="020B0604020202020204" pitchFamily="34" charset="0"/>
                </a:rPr>
                <a:t>Sierra </a:t>
              </a:r>
              <a:r>
                <a:rPr lang="en-GB" altLang="en-US" sz="1300" dirty="0" smtClean="0">
                  <a:latin typeface="Arial" panose="020B0604020202020204" pitchFamily="34" charset="0"/>
                  <a:cs typeface="Arial" panose="020B0604020202020204" pitchFamily="34" charset="0"/>
                </a:rPr>
                <a:t>Leone</a:t>
              </a:r>
            </a:p>
            <a:p>
              <a:pPr eaLnBrk="0" hangingPunct="0"/>
              <a:r>
                <a:rPr lang="en-GB" sz="1300" dirty="0">
                  <a:latin typeface="Arial" panose="020B0604020202020204" pitchFamily="34" charset="0"/>
                  <a:cs typeface="Arial" panose="020B0604020202020204" pitchFamily="34" charset="0"/>
                </a:rPr>
                <a:t>South Sudan, </a:t>
              </a:r>
              <a:r>
                <a:rPr lang="en-GB" sz="1300" dirty="0" smtClean="0">
                  <a:latin typeface="Arial" panose="020B0604020202020204" pitchFamily="34" charset="0"/>
                  <a:cs typeface="Arial" panose="020B0604020202020204" pitchFamily="34" charset="0"/>
                </a:rPr>
                <a:t>the Rep. of</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Sudan</a:t>
              </a:r>
            </a:p>
            <a:p>
              <a:pPr eaLnBrk="0" hangingPunct="0"/>
              <a:r>
                <a:rPr lang="en-US" altLang="en-US" sz="1300" dirty="0">
                  <a:latin typeface="Arial" panose="020B0604020202020204" pitchFamily="34" charset="0"/>
                  <a:cs typeface="Arial" panose="020B0604020202020204" pitchFamily="34" charset="0"/>
                </a:rPr>
                <a:t>Swaziland</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Tanzania</a:t>
              </a:r>
            </a:p>
            <a:p>
              <a:pPr eaLnBrk="0" hangingPunct="0"/>
              <a:r>
                <a:rPr lang="en-US" altLang="en-US" sz="1300" dirty="0">
                  <a:latin typeface="Arial" panose="020B0604020202020204" pitchFamily="34" charset="0"/>
                  <a:cs typeface="Arial" panose="020B0604020202020204" pitchFamily="34" charset="0"/>
                </a:rPr>
                <a:t>Togo</a:t>
              </a:r>
              <a:endParaRPr lang="en-GB" altLang="en-US" sz="1300" dirty="0">
                <a:latin typeface="Arial" panose="020B0604020202020204" pitchFamily="34" charset="0"/>
                <a:cs typeface="Arial" panose="020B0604020202020204" pitchFamily="34" charset="0"/>
              </a:endParaRPr>
            </a:p>
            <a:p>
              <a:pPr eaLnBrk="0" hangingPunct="0"/>
              <a:r>
                <a:rPr lang="en-GB" altLang="en-US" sz="1300" dirty="0">
                  <a:latin typeface="Arial" panose="020B0604020202020204" pitchFamily="34" charset="0"/>
                  <a:cs typeface="Arial" panose="020B0604020202020204" pitchFamily="34" charset="0"/>
                </a:rPr>
                <a:t>Uganda</a:t>
              </a:r>
            </a:p>
            <a:p>
              <a:pPr eaLnBrk="0" hangingPunct="0"/>
              <a:r>
                <a:rPr lang="en-GB" altLang="en-US" sz="1300" dirty="0">
                  <a:latin typeface="Arial" panose="020B0604020202020204" pitchFamily="34" charset="0"/>
                  <a:cs typeface="Arial" panose="020B0604020202020204" pitchFamily="34" charset="0"/>
                </a:rPr>
                <a:t>Zambia</a:t>
              </a:r>
            </a:p>
            <a:p>
              <a:pPr eaLnBrk="0" hangingPunct="0"/>
              <a:r>
                <a:rPr lang="en-GB" altLang="en-US" sz="1300" dirty="0">
                  <a:latin typeface="Arial" panose="020B0604020202020204" pitchFamily="34" charset="0"/>
                  <a:cs typeface="Arial" panose="020B0604020202020204" pitchFamily="34" charset="0"/>
                </a:rPr>
                <a:t>Zimbabwe</a:t>
              </a:r>
              <a:endParaRPr lang="en-US" altLang="en-US" sz="13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4863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61323"/>
          </a:xfrm>
          <a:prstGeom prst="rect">
            <a:avLst/>
          </a:prstGeom>
        </p:spPr>
      </p:pic>
      <p:sp>
        <p:nvSpPr>
          <p:cNvPr id="11" name="TextBox 3"/>
          <p:cNvSpPr txBox="1"/>
          <p:nvPr userDrawn="1"/>
        </p:nvSpPr>
        <p:spPr>
          <a:xfrm>
            <a:off x="6684391" y="6282615"/>
            <a:ext cx="2424113" cy="674777"/>
          </a:xfrm>
          <a:prstGeom prst="rect">
            <a:avLst/>
          </a:prstGeom>
          <a:noFill/>
        </p:spPr>
        <p:txBody>
          <a:bodyPr wrap="none" rtlCol="0" anchor="t" anchorCtr="0">
            <a:noAutofit/>
          </a:bodyPr>
          <a:lstStyle/>
          <a:p>
            <a:pPr algn="r">
              <a:lnSpc>
                <a:spcPct val="80000"/>
              </a:lnSpc>
            </a:pPr>
            <a:r>
              <a:rPr lang="en-GB" sz="1600" baseline="30000" dirty="0" err="1" smtClean="0">
                <a:solidFill>
                  <a:srgbClr val="0070C0"/>
                </a:solidFill>
                <a:latin typeface="Arial" panose="020B0604020202020204" pitchFamily="34" charset="0"/>
                <a:cs typeface="Arial" panose="020B0604020202020204" pitchFamily="34" charset="0"/>
              </a:rPr>
              <a:t>IEC</a:t>
            </a:r>
            <a:r>
              <a:rPr lang="en-GB" sz="1600" baseline="30000" dirty="0" smtClean="0">
                <a:solidFill>
                  <a:srgbClr val="0070C0"/>
                </a:solidFill>
                <a:latin typeface="Arial" panose="020B0604020202020204" pitchFamily="34" charset="0"/>
                <a:cs typeface="Arial" panose="020B0604020202020204" pitchFamily="34" charset="0"/>
              </a:rPr>
              <a:t> </a:t>
            </a:r>
            <a:r>
              <a:rPr lang="en-GB" sz="1600" baseline="30000" dirty="0">
                <a:solidFill>
                  <a:srgbClr val="0070C0"/>
                </a:solidFill>
                <a:latin typeface="Arial" panose="020B0604020202020204" pitchFamily="34" charset="0"/>
                <a:cs typeface="Arial" panose="020B0604020202020204" pitchFamily="34" charset="0"/>
              </a:rPr>
              <a:t>System of Conformity </a:t>
            </a:r>
            <a:r>
              <a:rPr lang="en-GB" sz="1600" baseline="30000" dirty="0" smtClean="0">
                <a:solidFill>
                  <a:srgbClr val="0070C0"/>
                </a:solidFill>
                <a:latin typeface="Arial" panose="020B0604020202020204" pitchFamily="34" charset="0"/>
                <a:cs typeface="Arial" panose="020B0604020202020204" pitchFamily="34" charset="0"/>
              </a:rPr>
              <a:t>Assessment</a:t>
            </a:r>
          </a:p>
          <a:p>
            <a:pPr algn="r">
              <a:lnSpc>
                <a:spcPct val="80000"/>
              </a:lnSpc>
            </a:pPr>
            <a:r>
              <a:rPr lang="en-GB" sz="1600" baseline="30000" dirty="0" smtClean="0">
                <a:solidFill>
                  <a:srgbClr val="0070C0"/>
                </a:solidFill>
                <a:latin typeface="Arial" panose="020B0604020202020204" pitchFamily="34" charset="0"/>
                <a:cs typeface="Arial" panose="020B0604020202020204" pitchFamily="34" charset="0"/>
              </a:rPr>
              <a:t>Schemes</a:t>
            </a:r>
            <a:r>
              <a:rPr lang="en-GB" sz="1600" dirty="0" smtClean="0">
                <a:solidFill>
                  <a:srgbClr val="0070C0"/>
                </a:solidFill>
                <a:latin typeface="Arial" panose="020B0604020202020204" pitchFamily="34" charset="0"/>
                <a:cs typeface="Arial" panose="020B0604020202020204" pitchFamily="34" charset="0"/>
              </a:rPr>
              <a:t> </a:t>
            </a:r>
            <a:r>
              <a:rPr lang="en-GB" sz="1600" baseline="30000" dirty="0" smtClean="0">
                <a:solidFill>
                  <a:srgbClr val="0070C0"/>
                </a:solidFill>
                <a:latin typeface="Arial" panose="020B0604020202020204" pitchFamily="34" charset="0"/>
                <a:cs typeface="Arial" panose="020B0604020202020204" pitchFamily="34" charset="0"/>
              </a:rPr>
              <a:t>for </a:t>
            </a:r>
            <a:r>
              <a:rPr lang="en-GB" sz="1600" baseline="30000" dirty="0" err="1" smtClean="0">
                <a:solidFill>
                  <a:srgbClr val="0070C0"/>
                </a:solidFill>
                <a:latin typeface="Arial" panose="020B0604020202020204" pitchFamily="34" charset="0"/>
                <a:cs typeface="Arial" panose="020B0604020202020204" pitchFamily="34" charset="0"/>
              </a:rPr>
              <a:t>Electrotechnical</a:t>
            </a:r>
            <a:endParaRPr lang="en-GB" sz="1600" baseline="30000" dirty="0" smtClean="0">
              <a:solidFill>
                <a:srgbClr val="0070C0"/>
              </a:solidFill>
              <a:latin typeface="Arial" panose="020B0604020202020204" pitchFamily="34" charset="0"/>
              <a:cs typeface="Arial" panose="020B0604020202020204" pitchFamily="34" charset="0"/>
            </a:endParaRPr>
          </a:p>
          <a:p>
            <a:pPr algn="r">
              <a:lnSpc>
                <a:spcPct val="80000"/>
              </a:lnSpc>
            </a:pPr>
            <a:r>
              <a:rPr lang="en-GB" sz="1600" baseline="30000" dirty="0" smtClean="0">
                <a:solidFill>
                  <a:srgbClr val="0070C0"/>
                </a:solidFill>
                <a:latin typeface="Arial" panose="020B0604020202020204" pitchFamily="34" charset="0"/>
                <a:cs typeface="Arial" panose="020B0604020202020204" pitchFamily="34" charset="0"/>
              </a:rPr>
              <a:t>Equipment </a:t>
            </a:r>
            <a:r>
              <a:rPr lang="en-GB" sz="1600" baseline="30000" dirty="0">
                <a:solidFill>
                  <a:srgbClr val="0070C0"/>
                </a:solidFill>
                <a:latin typeface="Arial" panose="020B0604020202020204" pitchFamily="34" charset="0"/>
                <a:cs typeface="Arial" panose="020B0604020202020204" pitchFamily="34" charset="0"/>
              </a:rPr>
              <a:t>and Components</a:t>
            </a:r>
            <a:endParaRPr lang="en-GB" sz="1600" kern="100" dirty="0">
              <a:solidFill>
                <a:srgbClr val="0070C0"/>
              </a:solidFill>
              <a:latin typeface="Arial" panose="020B0604020202020204" pitchFamily="34" charset="0"/>
              <a:ea typeface="Meiryo" pitchFamily="34" charset="-128"/>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5517232"/>
            <a:ext cx="1512168" cy="647133"/>
          </a:xfrm>
          <a:prstGeom prst="rect">
            <a:avLst/>
          </a:prstGeom>
        </p:spPr>
      </p:pic>
      <p:sp>
        <p:nvSpPr>
          <p:cNvPr id="30" name="Text Placeholder 29"/>
          <p:cNvSpPr>
            <a:spLocks noGrp="1"/>
          </p:cNvSpPr>
          <p:nvPr>
            <p:ph type="body" sz="quarter" idx="14" hasCustomPrompt="1"/>
          </p:nvPr>
        </p:nvSpPr>
        <p:spPr>
          <a:xfrm>
            <a:off x="3347864" y="5517232"/>
            <a:ext cx="1944216" cy="1152128"/>
          </a:xfr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34" name="Text Placeholder 33"/>
          <p:cNvSpPr>
            <a:spLocks noGrp="1"/>
          </p:cNvSpPr>
          <p:nvPr>
            <p:ph type="body" sz="quarter" idx="15" hasCustomPrompt="1"/>
          </p:nvPr>
        </p:nvSpPr>
        <p:spPr>
          <a:xfrm>
            <a:off x="5436096" y="4437112"/>
            <a:ext cx="3384054" cy="720725"/>
          </a:xfrm>
        </p:spPr>
        <p:txBody>
          <a:bodyPr>
            <a:normAutofit/>
          </a:bodyPr>
          <a:lstStyle>
            <a:lvl1pPr marL="0" indent="0" algn="r">
              <a:buNone/>
              <a:defRPr sz="4000" b="1" cap="none" spc="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lvl="0"/>
            <a:r>
              <a:rPr lang="en-US" dirty="0" smtClean="0"/>
              <a:t>Thank you!</a:t>
            </a:r>
            <a:endParaRPr lang="en-GB" dirty="0"/>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spTree>
    <p:extLst>
      <p:ext uri="{BB962C8B-B14F-4D97-AF65-F5344CB8AC3E}">
        <p14:creationId xmlns:p14="http://schemas.microsoft.com/office/powerpoint/2010/main" val="2129300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amp; tex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88640"/>
            <a:ext cx="7772400" cy="1470025"/>
          </a:xfrm>
          <a:ln>
            <a:noFill/>
          </a:ln>
          <a:effectLst/>
        </p:spPr>
        <p:txBody>
          <a:bodyPr>
            <a:normAutofit fontScale="90000"/>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 30 to 50 + </a:t>
            </a:r>
            <a:b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br>
            <a:r>
              <a:rPr lang="en-US"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full-size image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595664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094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 background &amp;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7898268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ey 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789087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Tree>
    <p:extLst>
      <p:ext uri="{BB962C8B-B14F-4D97-AF65-F5344CB8AC3E}">
        <p14:creationId xmlns:p14="http://schemas.microsoft.com/office/powerpoint/2010/main" val="38591359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background &amp; image/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Tree>
    <p:extLst>
      <p:ext uri="{BB962C8B-B14F-4D97-AF65-F5344CB8AC3E}">
        <p14:creationId xmlns:p14="http://schemas.microsoft.com/office/powerpoint/2010/main" val="1960867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9403557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ckground &amp; tex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8641667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ckground &amp; tex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2" name="Title 1"/>
          <p:cNvSpPr>
            <a:spLocks noGrp="1"/>
          </p:cNvSpPr>
          <p:nvPr>
            <p:ph type="title" hasCustomPrompt="1"/>
          </p:nvPr>
        </p:nvSpPr>
        <p:spPr>
          <a:xfrm>
            <a:off x="467544" y="188640"/>
            <a:ext cx="8229600" cy="1143000"/>
          </a:xfrm>
          <a:scene3d>
            <a:camera prst="orthographicFront"/>
            <a:lightRig rig="threePt" dir="t"/>
          </a:scene3d>
          <a:sp3d>
            <a:bevelT/>
          </a:sp3d>
        </p:spPr>
        <p:txBody>
          <a:bodyPr vert="horz" lIns="91440" tIns="45720" rIns="91440" bIns="45720" rtlCol="0" anchor="ctr">
            <a:normAutofit/>
            <a:sp3d/>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lgn="l"/>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idx="1" hasCustomPrompt="1"/>
          </p:nvPr>
        </p:nvSpPr>
        <p:spPr>
          <a:xfrm>
            <a:off x="457200" y="1600201"/>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2072669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7D17A-F77A-45A3-8646-CCBB93935F4B}" type="datetimeFigureOut">
              <a:rPr lang="en-GB" smtClean="0"/>
              <a:t>01/05/2017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0F816-E97C-47BE-B71B-69996A1CC733}" type="slidenum">
              <a:rPr lang="en-GB" smtClean="0"/>
              <a:t>‹#›</a:t>
            </a:fld>
            <a:endParaRPr lang="en-GB"/>
          </a:p>
        </p:txBody>
      </p:sp>
    </p:spTree>
    <p:extLst>
      <p:ext uri="{BB962C8B-B14F-4D97-AF65-F5344CB8AC3E}">
        <p14:creationId xmlns:p14="http://schemas.microsoft.com/office/powerpoint/2010/main" val="4190426018"/>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50" r:id="rId3"/>
    <p:sldLayoutId id="2147483662" r:id="rId4"/>
    <p:sldLayoutId id="214748365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61" r:id="rId19"/>
    <p:sldLayoutId id="2147483676"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4.png"/><Relationship Id="rId39" Type="http://schemas.openxmlformats.org/officeDocument/2006/relationships/image" Target="../media/image41.png"/><Relationship Id="rId21" Type="http://schemas.openxmlformats.org/officeDocument/2006/relationships/image" Target="../media/image31.png"/><Relationship Id="rId34" Type="http://schemas.openxmlformats.org/officeDocument/2006/relationships/hyperlink" Target="http://www.flags.net/country.php?country=FRAN&amp;section=CURR" TargetMode="External"/><Relationship Id="rId42" Type="http://schemas.openxmlformats.org/officeDocument/2006/relationships/hyperlink" Target="http://www.flags.net/country.php?country=IREL&amp;section=CURR" TargetMode="External"/><Relationship Id="rId47" Type="http://schemas.openxmlformats.org/officeDocument/2006/relationships/image" Target="../media/image45.png"/><Relationship Id="rId50" Type="http://schemas.openxmlformats.org/officeDocument/2006/relationships/hyperlink" Target="http://www.flags.net/country.php?country=MALS&amp;section=CURR" TargetMode="External"/><Relationship Id="rId55" Type="http://schemas.openxmlformats.org/officeDocument/2006/relationships/image" Target="../media/image49.png"/><Relationship Id="rId63" Type="http://schemas.openxmlformats.org/officeDocument/2006/relationships/image" Target="../media/image53.png"/><Relationship Id="rId68" Type="http://schemas.openxmlformats.org/officeDocument/2006/relationships/hyperlink" Target="http://www.flags.net/country.php?country=UKRN&amp;section=CURR" TargetMode="External"/><Relationship Id="rId76" Type="http://schemas.openxmlformats.org/officeDocument/2006/relationships/image" Target="../media/image16.png"/><Relationship Id="rId84" Type="http://schemas.openxmlformats.org/officeDocument/2006/relationships/hyperlink" Target="http://www.flags.net/country.php?country=SKOR&amp;section=CURR" TargetMode="External"/><Relationship Id="rId89" Type="http://schemas.openxmlformats.org/officeDocument/2006/relationships/image" Target="../media/image67.png"/><Relationship Id="rId7" Type="http://schemas.openxmlformats.org/officeDocument/2006/relationships/hyperlink" Target="http://www.flags.net/country.php?country=ARGE&amp;section=CURR" TargetMode="External"/><Relationship Id="rId71" Type="http://schemas.openxmlformats.org/officeDocument/2006/relationships/image" Target="../media/image57.png"/><Relationship Id="rId2" Type="http://schemas.openxmlformats.org/officeDocument/2006/relationships/slideLayout" Target="../slideLayouts/slideLayout2.xml"/><Relationship Id="rId16" Type="http://schemas.openxmlformats.org/officeDocument/2006/relationships/image" Target="../media/image26.png"/><Relationship Id="rId29" Type="http://schemas.openxmlformats.org/officeDocument/2006/relationships/hyperlink" Target="http://www.flags.net/country.php?country=CZEC&amp;section=CURR" TargetMode="External"/><Relationship Id="rId11" Type="http://schemas.openxmlformats.org/officeDocument/2006/relationships/hyperlink" Target="http://www.flags.net/country.php?country=AUST&amp;section=CURR" TargetMode="External"/><Relationship Id="rId24" Type="http://schemas.openxmlformats.org/officeDocument/2006/relationships/hyperlink" Target="http://www.flags.net/country.php?country=BRAZ&amp;section=CURR" TargetMode="External"/><Relationship Id="rId32" Type="http://schemas.openxmlformats.org/officeDocument/2006/relationships/hyperlink" Target="http://www.flags.net/country.php?country=FINL&amp;section=CURR" TargetMode="External"/><Relationship Id="rId37" Type="http://schemas.openxmlformats.org/officeDocument/2006/relationships/image" Target="../media/image40.png"/><Relationship Id="rId40" Type="http://schemas.openxmlformats.org/officeDocument/2006/relationships/hyperlink" Target="http://www.flags.net/country.php?country=INDA&amp;section=CURR" TargetMode="External"/><Relationship Id="rId45" Type="http://schemas.openxmlformats.org/officeDocument/2006/relationships/image" Target="../media/image44.png"/><Relationship Id="rId53" Type="http://schemas.openxmlformats.org/officeDocument/2006/relationships/image" Target="../media/image48.png"/><Relationship Id="rId58" Type="http://schemas.openxmlformats.org/officeDocument/2006/relationships/hyperlink" Target="http://www.flags.net/country.php?country=PORT&amp;section=CURR" TargetMode="External"/><Relationship Id="rId66" Type="http://schemas.openxmlformats.org/officeDocument/2006/relationships/hyperlink" Target="http://www.flags.net/country.php?country=TURK&amp;section=CURR" TargetMode="External"/><Relationship Id="rId74" Type="http://schemas.openxmlformats.org/officeDocument/2006/relationships/image" Target="../media/image59.png"/><Relationship Id="rId79" Type="http://schemas.openxmlformats.org/officeDocument/2006/relationships/hyperlink" Target="http://fr.wikipedia.org/wiki/Image:Flag_of_Pakistan.svg" TargetMode="External"/><Relationship Id="rId87" Type="http://schemas.openxmlformats.org/officeDocument/2006/relationships/image" Target="../media/image65.png"/><Relationship Id="rId5" Type="http://schemas.openxmlformats.org/officeDocument/2006/relationships/image" Target="../media/image18.png"/><Relationship Id="rId61" Type="http://schemas.openxmlformats.org/officeDocument/2006/relationships/image" Target="../media/image52.png"/><Relationship Id="rId82" Type="http://schemas.openxmlformats.org/officeDocument/2006/relationships/image" Target="../media/image62.png"/><Relationship Id="rId90" Type="http://schemas.openxmlformats.org/officeDocument/2006/relationships/image" Target="../media/image68.gif"/><Relationship Id="rId19" Type="http://schemas.openxmlformats.org/officeDocument/2006/relationships/image" Target="../media/image29.png"/><Relationship Id="rId4" Type="http://schemas.openxmlformats.org/officeDocument/2006/relationships/hyperlink" Target="http://upload.wikimedia.org/wikipedia/commons/1/1b/Flag_of_Croatia.svg" TargetMode="External"/><Relationship Id="rId9" Type="http://schemas.openxmlformats.org/officeDocument/2006/relationships/hyperlink" Target="http://www.flags.net/country.php?country=ASTL&amp;section=CURR" TargetMode="External"/><Relationship Id="rId14" Type="http://schemas.openxmlformats.org/officeDocument/2006/relationships/image" Target="../media/image24.png"/><Relationship Id="rId22" Type="http://schemas.openxmlformats.org/officeDocument/2006/relationships/hyperlink" Target="http://www.flags.net/country.php?country=BELG&amp;section=CURR" TargetMode="External"/><Relationship Id="rId27" Type="http://schemas.openxmlformats.org/officeDocument/2006/relationships/hyperlink" Target="http://www.flags.net/country.php?country=CHIN&amp;section=CURR" TargetMode="External"/><Relationship Id="rId30" Type="http://schemas.openxmlformats.org/officeDocument/2006/relationships/image" Target="../media/image36.png"/><Relationship Id="rId35" Type="http://schemas.openxmlformats.org/officeDocument/2006/relationships/image" Target="../media/image39.png"/><Relationship Id="rId43" Type="http://schemas.openxmlformats.org/officeDocument/2006/relationships/image" Target="../media/image43.png"/><Relationship Id="rId48" Type="http://schemas.openxmlformats.org/officeDocument/2006/relationships/hyperlink" Target="http://www.flags.net/country.php?country=JAPA&amp;section=CURR" TargetMode="External"/><Relationship Id="rId56" Type="http://schemas.openxmlformats.org/officeDocument/2006/relationships/hyperlink" Target="http://www.flags.net/country.php?country=POLA&amp;section=CURR" TargetMode="External"/><Relationship Id="rId64" Type="http://schemas.openxmlformats.org/officeDocument/2006/relationships/hyperlink" Target="http://www.flags.net/country.php?country=THAL&amp;section=CURR" TargetMode="External"/><Relationship Id="rId69" Type="http://schemas.openxmlformats.org/officeDocument/2006/relationships/image" Target="../media/image56.png"/><Relationship Id="rId77" Type="http://schemas.openxmlformats.org/officeDocument/2006/relationships/oleObject" Target="../embeddings/oleObject2.bin"/><Relationship Id="rId8" Type="http://schemas.openxmlformats.org/officeDocument/2006/relationships/image" Target="../media/image20.png"/><Relationship Id="rId51" Type="http://schemas.openxmlformats.org/officeDocument/2006/relationships/image" Target="../media/image47.png"/><Relationship Id="rId72" Type="http://schemas.openxmlformats.org/officeDocument/2006/relationships/image" Target="../media/image58.png"/><Relationship Id="rId80" Type="http://schemas.openxmlformats.org/officeDocument/2006/relationships/image" Target="../media/image60.png"/><Relationship Id="rId85" Type="http://schemas.openxmlformats.org/officeDocument/2006/relationships/image" Target="../media/image64.png"/><Relationship Id="rId3" Type="http://schemas.openxmlformats.org/officeDocument/2006/relationships/notesSlide" Target="../notesSlides/notesSlide8.xml"/><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3.png"/><Relationship Id="rId33" Type="http://schemas.openxmlformats.org/officeDocument/2006/relationships/image" Target="../media/image38.png"/><Relationship Id="rId38" Type="http://schemas.openxmlformats.org/officeDocument/2006/relationships/hyperlink" Target="http://www.flags.net/country.php?country=GREC&amp;section=CURR" TargetMode="External"/><Relationship Id="rId46" Type="http://schemas.openxmlformats.org/officeDocument/2006/relationships/hyperlink" Target="http://www.flags.net/country.php?country=ITAL&amp;section=CURR" TargetMode="External"/><Relationship Id="rId59" Type="http://schemas.openxmlformats.org/officeDocument/2006/relationships/image" Target="../media/image51.png"/><Relationship Id="rId67" Type="http://schemas.openxmlformats.org/officeDocument/2006/relationships/image" Target="../media/image55.png"/><Relationship Id="rId20" Type="http://schemas.openxmlformats.org/officeDocument/2006/relationships/image" Target="../media/image30.png"/><Relationship Id="rId41" Type="http://schemas.openxmlformats.org/officeDocument/2006/relationships/image" Target="../media/image42.png"/><Relationship Id="rId54" Type="http://schemas.openxmlformats.org/officeDocument/2006/relationships/hyperlink" Target="http://www.flags.net/country.php?country=NETH&amp;section=CURR" TargetMode="External"/><Relationship Id="rId62" Type="http://schemas.openxmlformats.org/officeDocument/2006/relationships/hyperlink" Target="http://www.flags.net/country.php?country=SPAN&amp;section=CURR" TargetMode="External"/><Relationship Id="rId70" Type="http://schemas.openxmlformats.org/officeDocument/2006/relationships/hyperlink" Target="http://www.flags.net/country.php?country=HUNG&amp;section=CURR" TargetMode="External"/><Relationship Id="rId75" Type="http://schemas.openxmlformats.org/officeDocument/2006/relationships/oleObject" Target="../embeddings/oleObject1.bin"/><Relationship Id="rId83" Type="http://schemas.openxmlformats.org/officeDocument/2006/relationships/image" Target="../media/image63.png"/><Relationship Id="rId88" Type="http://schemas.openxmlformats.org/officeDocument/2006/relationships/image" Target="../media/image66.png"/><Relationship Id="rId1" Type="http://schemas.openxmlformats.org/officeDocument/2006/relationships/vmlDrawing" Target="../drawings/vmlDrawing1.vml"/><Relationship Id="rId6" Type="http://schemas.openxmlformats.org/officeDocument/2006/relationships/image" Target="../media/image19.png"/><Relationship Id="rId15" Type="http://schemas.openxmlformats.org/officeDocument/2006/relationships/image" Target="../media/image25.png"/><Relationship Id="rId23" Type="http://schemas.openxmlformats.org/officeDocument/2006/relationships/image" Target="../media/image32.png"/><Relationship Id="rId28" Type="http://schemas.openxmlformats.org/officeDocument/2006/relationships/image" Target="../media/image35.png"/><Relationship Id="rId36" Type="http://schemas.openxmlformats.org/officeDocument/2006/relationships/hyperlink" Target="http://www.flags.net/country.php?country=GERM&amp;section=CURR" TargetMode="External"/><Relationship Id="rId49" Type="http://schemas.openxmlformats.org/officeDocument/2006/relationships/image" Target="../media/image46.png"/><Relationship Id="rId57" Type="http://schemas.openxmlformats.org/officeDocument/2006/relationships/image" Target="../media/image50.png"/><Relationship Id="rId10" Type="http://schemas.openxmlformats.org/officeDocument/2006/relationships/image" Target="../media/image21.png"/><Relationship Id="rId31" Type="http://schemas.openxmlformats.org/officeDocument/2006/relationships/image" Target="../media/image37.png"/><Relationship Id="rId44" Type="http://schemas.openxmlformats.org/officeDocument/2006/relationships/hyperlink" Target="http://www.flags.net/country.php?country=ISRA&amp;section=CURR" TargetMode="External"/><Relationship Id="rId52" Type="http://schemas.openxmlformats.org/officeDocument/2006/relationships/hyperlink" Target="http://www.flags.net/country.php?country=MEXC&amp;section=CURR" TargetMode="External"/><Relationship Id="rId60" Type="http://schemas.openxmlformats.org/officeDocument/2006/relationships/hyperlink" Target="http://www.flags.net/country.php?country=SVKA&amp;section=CURR" TargetMode="External"/><Relationship Id="rId65" Type="http://schemas.openxmlformats.org/officeDocument/2006/relationships/image" Target="../media/image54.png"/><Relationship Id="rId73" Type="http://schemas.openxmlformats.org/officeDocument/2006/relationships/hyperlink" Target="http://www.iecee.org/images/fl_indonesia.gif" TargetMode="External"/><Relationship Id="rId78" Type="http://schemas.openxmlformats.org/officeDocument/2006/relationships/image" Target="../media/image17.png"/><Relationship Id="rId81" Type="http://schemas.openxmlformats.org/officeDocument/2006/relationships/image" Target="../media/image61.png"/><Relationship Id="rId86" Type="http://schemas.openxmlformats.org/officeDocument/2006/relationships/hyperlink" Target="http://www.flags.net/country.php?country=SING&amp;section=CUR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normAutofit fontScale="85000" lnSpcReduction="10000"/>
          </a:bodyPr>
          <a:lstStyle/>
          <a:p>
            <a:r>
              <a:rPr lang="en-GB" dirty="0" smtClean="0"/>
              <a:t>Electrical Energy Efficiency (E3)</a:t>
            </a:r>
            <a:endParaRPr lang="en-GB"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872941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IECEE E3 testing Standards</a:t>
            </a:r>
          </a:p>
        </p:txBody>
      </p:sp>
      <p:sp>
        <p:nvSpPr>
          <p:cNvPr id="3" name="Content Placeholder 2"/>
          <p:cNvSpPr>
            <a:spLocks noGrp="1"/>
          </p:cNvSpPr>
          <p:nvPr>
            <p:ph idx="1"/>
          </p:nvPr>
        </p:nvSpPr>
        <p:spPr/>
        <p:txBody>
          <a:bodyPr>
            <a:normAutofit/>
          </a:bodyPr>
          <a:lstStyle/>
          <a:p>
            <a:r>
              <a:rPr lang="en-GB" dirty="0"/>
              <a:t>Method to determine loss &amp; efficiency of three-phase squirrel cage induction motors</a:t>
            </a:r>
          </a:p>
          <a:p>
            <a:r>
              <a:rPr lang="en-GB" dirty="0"/>
              <a:t>Measuring method for power consumption of audio, video and other associated equipment</a:t>
            </a:r>
          </a:p>
        </p:txBody>
      </p:sp>
    </p:spTree>
    <p:extLst>
      <p:ext uri="{BB962C8B-B14F-4D97-AF65-F5344CB8AC3E}">
        <p14:creationId xmlns:p14="http://schemas.microsoft.com/office/powerpoint/2010/main" val="59187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Statement of Test Result (STR)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All </a:t>
            </a:r>
            <a:r>
              <a:rPr lang="en-GB" dirty="0"/>
              <a:t>tests are conducted by an IECEE assessed and registered laboratory under strict supervision of its National Certification Body (NCB</a:t>
            </a:r>
            <a:r>
              <a:rPr lang="en-GB" dirty="0" smtClean="0"/>
              <a:t>)</a:t>
            </a:r>
            <a:endParaRPr lang="en-GB" dirty="0"/>
          </a:p>
        </p:txBody>
      </p:sp>
    </p:spTree>
    <p:extLst>
      <p:ext uri="{BB962C8B-B14F-4D97-AF65-F5344CB8AC3E}">
        <p14:creationId xmlns:p14="http://schemas.microsoft.com/office/powerpoint/2010/main" val="424077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E3 service online database</a:t>
            </a:r>
            <a:endParaRPr lang="en-GB" dirty="0"/>
          </a:p>
        </p:txBody>
      </p:sp>
      <p:sp>
        <p:nvSpPr>
          <p:cNvPr id="3" name="Content Placeholder 2"/>
          <p:cNvSpPr>
            <a:spLocks noGrp="1"/>
          </p:cNvSpPr>
          <p:nvPr>
            <p:ph idx="1"/>
          </p:nvPr>
        </p:nvSpPr>
        <p:spPr/>
        <p:txBody>
          <a:bodyPr/>
          <a:lstStyle/>
          <a:p>
            <a:r>
              <a:rPr lang="en-GB" dirty="0" smtClean="0"/>
              <a:t>Administered </a:t>
            </a:r>
            <a:r>
              <a:rPr lang="en-GB" dirty="0"/>
              <a:t>by IECEE Secretariat, Geneva, with test results provided by </a:t>
            </a:r>
            <a:r>
              <a:rPr lang="en-GB" dirty="0" smtClean="0"/>
              <a:t>NCBs</a:t>
            </a:r>
            <a:br>
              <a:rPr lang="en-GB" dirty="0" smtClean="0"/>
            </a:br>
            <a:endParaRPr lang="en-GB" dirty="0" smtClean="0"/>
          </a:p>
          <a:p>
            <a:r>
              <a:rPr lang="en-GB" dirty="0" smtClean="0"/>
              <a:t>IECEE </a:t>
            </a:r>
            <a:r>
              <a:rPr lang="en-GB" dirty="0"/>
              <a:t>publishes a list of registered IECEE NCBs and their issued E3 </a:t>
            </a:r>
            <a:r>
              <a:rPr lang="en-GB" dirty="0" smtClean="0"/>
              <a:t>STRs, available at: www.iecee.org</a:t>
            </a:r>
            <a:endParaRPr lang="en-GB" dirty="0"/>
          </a:p>
          <a:p>
            <a:endParaRPr lang="en-GB" dirty="0"/>
          </a:p>
        </p:txBody>
      </p:sp>
    </p:spTree>
    <p:extLst>
      <p:ext uri="{BB962C8B-B14F-4D97-AF65-F5344CB8AC3E}">
        <p14:creationId xmlns:p14="http://schemas.microsoft.com/office/powerpoint/2010/main" val="387862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3200" dirty="0" smtClean="0"/>
              <a:t>	    Participating </a:t>
            </a:r>
            <a:r>
              <a:rPr lang="en-GB" sz="3200" dirty="0"/>
              <a:t>Member Countries</a:t>
            </a:r>
          </a:p>
        </p:txBody>
      </p:sp>
      <p:pic>
        <p:nvPicPr>
          <p:cNvPr id="25603" name="Picture 4" descr="Image:Flag of Croatia.svg">
            <a:hlinkClick r:id="rId4"/>
          </p:cNvPr>
          <p:cNvPicPr>
            <a:picLocks noGrp="1" noChangeAspect="1" noChangeArrowheads="1"/>
          </p:cNvPicPr>
          <p:nvPr>
            <p:ph idx="4294967295"/>
          </p:nvPr>
        </p:nvPicPr>
        <p:blipFill>
          <a:blip r:embed="rId5" cstate="print">
            <a:extLst>
              <a:ext uri="{28A0092B-C50C-407E-A947-70E740481C1C}">
                <a14:useLocalDpi xmlns:a14="http://schemas.microsoft.com/office/drawing/2010/main" val="0"/>
              </a:ext>
            </a:extLst>
          </a:blip>
          <a:srcRect/>
          <a:stretch>
            <a:fillRect/>
          </a:stretch>
        </p:blipFill>
        <p:spPr>
          <a:xfrm>
            <a:off x="351533" y="5572274"/>
            <a:ext cx="415925" cy="187325"/>
          </a:xfrm>
        </p:spPr>
      </p:pic>
      <p:pic>
        <p:nvPicPr>
          <p:cNvPr id="25604" name="Picture 6" descr="fl_bela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3321199"/>
            <a:ext cx="431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7" descr="ARGE0001">
            <a:hlinkClick r:id="rId7"/>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2021036"/>
            <a:ext cx="3508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ASTL0001">
            <a:hlinkClick r:id="rId9"/>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313" y="2324249"/>
            <a:ext cx="3508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AUST0001">
            <a:hlinkClick r:id="rId11"/>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138" y="2681436"/>
            <a:ext cx="3540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ch"/>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42100" y="3568849"/>
            <a:ext cx="2587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no"/>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2769" y="3551386"/>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nz"/>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10869" y="2875111"/>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descr="ru"/>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2769" y="4849961"/>
            <a:ext cx="355600" cy="20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12" name="Picture 16" descr="si"/>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19875" y="2268686"/>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7" descr="za"/>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19875" y="25703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8" descr="se"/>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19875" y="3229124"/>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9" descr="gb"/>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19875" y="515634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0" descr="us5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619875" y="545956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2" descr="BELG0001">
            <a:hlinkClick r:id="rId22"/>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313" y="3624411"/>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3" descr="BRAZ0001">
            <a:hlinkClick r:id="rId24"/>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3" y="3978424"/>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4" descr="CANA0001"/>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1313" y="4583261"/>
            <a:ext cx="3508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5" descr="CHIN0001">
            <a:hlinkClick r:id="rId27"/>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1313" y="4937274"/>
            <a:ext cx="3524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6" descr="CZEC0001">
            <a:hlinkClick r:id="rId29"/>
          </p:cNvPr>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8463" y="5904061"/>
            <a:ext cx="352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7" descr="DENM0001"/>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96875" y="61898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8" descr="FINL0001">
            <a:hlinkClick r:id="rId32"/>
          </p:cNvPr>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09800" y="1992461"/>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9" descr="FRAN0001">
            <a:hlinkClick r:id="rId34"/>
          </p:cNvPr>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209800" y="2254399"/>
            <a:ext cx="3524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30" descr="GERM0001">
            <a:hlinkClick r:id="rId36"/>
          </p:cNvPr>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09800" y="2609999"/>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31" descr="GREC0001">
            <a:hlinkClick r:id="rId38"/>
          </p:cNvPr>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09800" y="2964011"/>
            <a:ext cx="3524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32" descr="INDA0001">
            <a:hlinkClick r:id="rId40"/>
          </p:cNvPr>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209800" y="3570436"/>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33" descr="IREL0001">
            <a:hlinkClick r:id="rId42"/>
          </p:cNvPr>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209800" y="4273699"/>
            <a:ext cx="3556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34" descr="ISRA0001">
            <a:hlinkClick r:id="rId44"/>
          </p:cNvPr>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211388" y="4565799"/>
            <a:ext cx="3540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35" descr="ITAL0001">
            <a:hlinkClick r:id="rId46"/>
          </p:cNvPr>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216150" y="483726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36" descr="JAPA0001">
            <a:hlinkClick r:id="rId48"/>
          </p:cNvPr>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227263" y="5207149"/>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7" descr="MALS0001">
            <a:hlinkClick r:id="rId50"/>
          </p:cNvPr>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410869" y="1962298"/>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38" descr="MEXC0001">
            <a:hlinkClick r:id="rId52"/>
          </p:cNvPr>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10869" y="2265511"/>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39" descr="NETH0001">
            <a:hlinkClick r:id="rId54"/>
          </p:cNvPr>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10869" y="2570311"/>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40" descr="POLA0001">
            <a:hlinkClick r:id="rId56"/>
          </p:cNvPr>
          <p:cNvPicPr>
            <a:picLocks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372769" y="4210199"/>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41" descr="PORT0001">
            <a:hlinkClick r:id="rId58"/>
          </p:cNvPr>
          <p:cNvPicPr>
            <a:picLocks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72769" y="4513411"/>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43" descr="SVKA0001">
            <a:hlinkClick r:id="rId60"/>
          </p:cNvPr>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619875" y="196229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45" descr="SPAN0001">
            <a:hlinkClick r:id="rId62"/>
          </p:cNvPr>
          <p:cNvPicPr>
            <a:picLocks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619875" y="2924324"/>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46" descr="THAL0001">
            <a:hlinkClick r:id="rId64"/>
          </p:cNvPr>
          <p:cNvPicPr>
            <a:picLocks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619875" y="3932386"/>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47" descr="TURK0001">
            <a:hlinkClick r:id="rId66"/>
          </p:cNvPr>
          <p:cNvPicPr>
            <a:picLocks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619875" y="4218136"/>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48" descr="UKRN0001">
            <a:hlinkClick r:id="rId68"/>
          </p:cNvPr>
          <p:cNvPicPr>
            <a:picLocks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619875" y="4578499"/>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49" descr="HUNG0001">
            <a:hlinkClick r:id="rId70"/>
          </p:cNvPr>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209800" y="3267224"/>
            <a:ext cx="3270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43" name="Picture 50" descr="kenya"/>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2195513" y="5504011"/>
            <a:ext cx="3540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51" descr="Flag of Indonesia">
            <a:hlinkClick r:id="rId73"/>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209800" y="3860949"/>
            <a:ext cx="355600" cy="25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5645" name="Object 53"/>
          <p:cNvGraphicFramePr>
            <a:graphicFrameLocks noChangeAspect="1"/>
          </p:cNvGraphicFramePr>
          <p:nvPr>
            <p:extLst>
              <p:ext uri="{D42A27DB-BD31-4B8C-83A1-F6EECF244321}">
                <p14:modId xmlns:p14="http://schemas.microsoft.com/office/powerpoint/2010/main" val="3924198387"/>
              </p:ext>
            </p:extLst>
          </p:nvPr>
        </p:nvGraphicFramePr>
        <p:xfrm>
          <a:off x="341313" y="4230836"/>
          <a:ext cx="365125" cy="239713"/>
        </p:xfrm>
        <a:graphic>
          <a:graphicData uri="http://schemas.openxmlformats.org/presentationml/2006/ole">
            <mc:AlternateContent xmlns:mc="http://schemas.openxmlformats.org/markup-compatibility/2006">
              <mc:Choice xmlns:v="urn:schemas-microsoft-com:vml" Requires="v">
                <p:oleObj spid="_x0000_s2050" name="Bitmap Image" r:id="rId75" imgW="1609524" imgH="1057423" progId="Paint.Picture">
                  <p:embed/>
                </p:oleObj>
              </mc:Choice>
              <mc:Fallback>
                <p:oleObj name="Bitmap Image" r:id="rId75" imgW="1609524" imgH="1057423" progId="Paint.Picture">
                  <p:embed/>
                  <p:pic>
                    <p:nvPicPr>
                      <p:cNvPr id="0" name=""/>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41313" y="4230836"/>
                        <a:ext cx="3651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46" name="Object 54"/>
          <p:cNvGraphicFramePr>
            <a:graphicFrameLocks noChangeAspect="1"/>
          </p:cNvGraphicFramePr>
          <p:nvPr>
            <p:extLst>
              <p:ext uri="{D42A27DB-BD31-4B8C-83A1-F6EECF244321}">
                <p14:modId xmlns:p14="http://schemas.microsoft.com/office/powerpoint/2010/main" val="3871646884"/>
              </p:ext>
            </p:extLst>
          </p:nvPr>
        </p:nvGraphicFramePr>
        <p:xfrm>
          <a:off x="4372769" y="5205561"/>
          <a:ext cx="361950" cy="241300"/>
        </p:xfrm>
        <a:graphic>
          <a:graphicData uri="http://schemas.openxmlformats.org/presentationml/2006/ole">
            <mc:AlternateContent xmlns:mc="http://schemas.openxmlformats.org/markup-compatibility/2006">
              <mc:Choice xmlns:v="urn:schemas-microsoft-com:vml" Requires="v">
                <p:oleObj spid="_x0000_s2051" name="Photo Editor Photo" r:id="rId77" imgW="514422" imgH="343039" progId="MSPhotoEd.3">
                  <p:embed/>
                </p:oleObj>
              </mc:Choice>
              <mc:Fallback>
                <p:oleObj name="Photo Editor Photo" r:id="rId77" imgW="514422" imgH="343039" progId="MSPhotoEd.3">
                  <p:embed/>
                  <p:pic>
                    <p:nvPicPr>
                      <p:cNvPr id="0" name=""/>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372769" y="5205561"/>
                        <a:ext cx="3619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 name="Text Box 55"/>
          <p:cNvSpPr txBox="1">
            <a:spLocks noChangeArrowheads="1"/>
          </p:cNvSpPr>
          <p:nvPr/>
        </p:nvSpPr>
        <p:spPr bwMode="auto">
          <a:xfrm>
            <a:off x="4799013" y="1921024"/>
            <a:ext cx="1712912" cy="448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a:defRPr sz="1600" b="1">
                <a:solidFill>
                  <a:schemeClr val="bg1"/>
                </a:solidFill>
                <a:latin typeface="Arial" pitchFamily="34" charset="0"/>
                <a:ea typeface="Osaka" pitchFamily="-92" charset="-128"/>
              </a:defRPr>
            </a:lvl1pPr>
            <a:lvl2pPr marL="742950" indent="-285750" defTabSz="642938">
              <a:defRPr sz="1600" b="1">
                <a:solidFill>
                  <a:schemeClr val="bg1"/>
                </a:solidFill>
                <a:latin typeface="Arial" pitchFamily="34" charset="0"/>
                <a:ea typeface="Osaka" pitchFamily="-92" charset="-128"/>
              </a:defRPr>
            </a:lvl2pPr>
            <a:lvl3pPr marL="1143000" indent="-228600" defTabSz="642938">
              <a:defRPr sz="1600" b="1">
                <a:solidFill>
                  <a:schemeClr val="bg1"/>
                </a:solidFill>
                <a:latin typeface="Arial" pitchFamily="34" charset="0"/>
                <a:ea typeface="Osaka" pitchFamily="-92" charset="-128"/>
              </a:defRPr>
            </a:lvl3pPr>
            <a:lvl4pPr marL="1600200" indent="-228600" defTabSz="642938">
              <a:defRPr sz="1600" b="1">
                <a:solidFill>
                  <a:schemeClr val="bg1"/>
                </a:solidFill>
                <a:latin typeface="Arial" pitchFamily="34" charset="0"/>
                <a:ea typeface="Osaka" pitchFamily="-92" charset="-128"/>
              </a:defRPr>
            </a:lvl4pPr>
            <a:lvl5pPr marL="2057400" indent="-228600" defTabSz="642938">
              <a:defRPr sz="1600" b="1">
                <a:solidFill>
                  <a:schemeClr val="bg1"/>
                </a:solidFill>
                <a:latin typeface="Arial" pitchFamily="34" charset="0"/>
                <a:ea typeface="Osaka" pitchFamily="-92" charset="-128"/>
              </a:defRPr>
            </a:lvl5pPr>
            <a:lvl6pPr marL="25146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6pPr>
            <a:lvl7pPr marL="29718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7pPr>
            <a:lvl8pPr marL="34290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8pPr>
            <a:lvl9pPr marL="38862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9pPr>
          </a:lstStyle>
          <a:p>
            <a:pPr fontAlgn="auto">
              <a:spcBef>
                <a:spcPct val="50000"/>
              </a:spcBef>
              <a:spcAft>
                <a:spcPts val="0"/>
              </a:spcAft>
              <a:defRPr/>
            </a:pPr>
            <a:r>
              <a:rPr lang="en-GB" sz="1400" b="0" kern="0" dirty="0" smtClean="0">
                <a:solidFill>
                  <a:srgbClr val="4D4D4D"/>
                </a:solidFill>
              </a:rPr>
              <a:t>Malaysia</a:t>
            </a:r>
          </a:p>
          <a:p>
            <a:pPr fontAlgn="auto">
              <a:spcBef>
                <a:spcPct val="50000"/>
              </a:spcBef>
              <a:spcAft>
                <a:spcPts val="0"/>
              </a:spcAft>
              <a:defRPr/>
            </a:pPr>
            <a:r>
              <a:rPr lang="en-GB" sz="1400" b="0" kern="0" dirty="0" smtClean="0">
                <a:solidFill>
                  <a:srgbClr val="4D4D4D"/>
                </a:solidFill>
              </a:rPr>
              <a:t>Mexico</a:t>
            </a:r>
          </a:p>
          <a:p>
            <a:pPr fontAlgn="auto">
              <a:spcBef>
                <a:spcPct val="50000"/>
              </a:spcBef>
              <a:spcAft>
                <a:spcPts val="0"/>
              </a:spcAft>
              <a:defRPr/>
            </a:pPr>
            <a:r>
              <a:rPr lang="en-GB" sz="1400" b="0" kern="0" dirty="0" smtClean="0">
                <a:solidFill>
                  <a:srgbClr val="4D4D4D"/>
                </a:solidFill>
              </a:rPr>
              <a:t>Netherlands</a:t>
            </a:r>
          </a:p>
          <a:p>
            <a:pPr fontAlgn="auto">
              <a:spcBef>
                <a:spcPct val="50000"/>
              </a:spcBef>
              <a:spcAft>
                <a:spcPts val="0"/>
              </a:spcAft>
              <a:defRPr/>
            </a:pPr>
            <a:r>
              <a:rPr lang="en-GB" sz="1400" b="0" kern="0" dirty="0" smtClean="0">
                <a:solidFill>
                  <a:srgbClr val="4D4D4D"/>
                </a:solidFill>
              </a:rPr>
              <a:t>New Zealand</a:t>
            </a:r>
          </a:p>
          <a:p>
            <a:pPr fontAlgn="auto">
              <a:spcBef>
                <a:spcPct val="50000"/>
              </a:spcBef>
              <a:spcAft>
                <a:spcPts val="0"/>
              </a:spcAft>
              <a:defRPr/>
            </a:pPr>
            <a:r>
              <a:rPr lang="en-GB" sz="1400" b="0" kern="0" dirty="0" smtClean="0">
                <a:solidFill>
                  <a:srgbClr val="4D4D4D"/>
                </a:solidFill>
              </a:rPr>
              <a:t>Nigeria</a:t>
            </a:r>
          </a:p>
          <a:p>
            <a:pPr fontAlgn="auto">
              <a:spcBef>
                <a:spcPct val="50000"/>
              </a:spcBef>
              <a:spcAft>
                <a:spcPts val="0"/>
              </a:spcAft>
              <a:defRPr/>
            </a:pPr>
            <a:r>
              <a:rPr lang="en-GB" sz="1400" b="0" kern="0" dirty="0" smtClean="0">
                <a:solidFill>
                  <a:srgbClr val="4D4D4D"/>
                </a:solidFill>
              </a:rPr>
              <a:t>Norway</a:t>
            </a:r>
          </a:p>
          <a:p>
            <a:pPr fontAlgn="auto">
              <a:spcBef>
                <a:spcPct val="50000"/>
              </a:spcBef>
              <a:spcAft>
                <a:spcPts val="0"/>
              </a:spcAft>
              <a:defRPr/>
            </a:pPr>
            <a:r>
              <a:rPr lang="en-GB" sz="1400" b="0" kern="0" dirty="0" smtClean="0">
                <a:solidFill>
                  <a:srgbClr val="4D4D4D"/>
                </a:solidFill>
              </a:rPr>
              <a:t>Pakistan</a:t>
            </a:r>
          </a:p>
          <a:p>
            <a:pPr fontAlgn="auto">
              <a:spcBef>
                <a:spcPct val="50000"/>
              </a:spcBef>
              <a:spcAft>
                <a:spcPts val="0"/>
              </a:spcAft>
              <a:defRPr/>
            </a:pPr>
            <a:r>
              <a:rPr lang="en-GB" sz="1400" b="0" kern="0" dirty="0" smtClean="0">
                <a:solidFill>
                  <a:srgbClr val="4D4D4D"/>
                </a:solidFill>
              </a:rPr>
              <a:t>Poland</a:t>
            </a:r>
          </a:p>
          <a:p>
            <a:pPr fontAlgn="auto">
              <a:spcBef>
                <a:spcPct val="50000"/>
              </a:spcBef>
              <a:spcAft>
                <a:spcPts val="0"/>
              </a:spcAft>
              <a:defRPr/>
            </a:pPr>
            <a:r>
              <a:rPr lang="en-GB" sz="1400" b="0" kern="0" dirty="0" smtClean="0">
                <a:solidFill>
                  <a:srgbClr val="4D4D4D"/>
                </a:solidFill>
              </a:rPr>
              <a:t>Portugal</a:t>
            </a:r>
          </a:p>
          <a:p>
            <a:pPr fontAlgn="auto">
              <a:spcBef>
                <a:spcPct val="50000"/>
              </a:spcBef>
              <a:spcAft>
                <a:spcPts val="0"/>
              </a:spcAft>
              <a:defRPr/>
            </a:pPr>
            <a:r>
              <a:rPr lang="en-GB" sz="1400" b="0" kern="0" dirty="0" smtClean="0">
                <a:solidFill>
                  <a:srgbClr val="4D4D4D"/>
                </a:solidFill>
              </a:rPr>
              <a:t>Russian Federation</a:t>
            </a:r>
          </a:p>
          <a:p>
            <a:pPr fontAlgn="auto">
              <a:spcBef>
                <a:spcPct val="50000"/>
              </a:spcBef>
              <a:spcAft>
                <a:spcPts val="0"/>
              </a:spcAft>
              <a:defRPr/>
            </a:pPr>
            <a:r>
              <a:rPr lang="en-GB" sz="1400" b="0" kern="0" dirty="0" smtClean="0">
                <a:solidFill>
                  <a:srgbClr val="4D4D4D"/>
                </a:solidFill>
              </a:rPr>
              <a:t>Saudi Arabia</a:t>
            </a:r>
          </a:p>
          <a:p>
            <a:pPr fontAlgn="auto">
              <a:spcBef>
                <a:spcPct val="50000"/>
              </a:spcBef>
              <a:spcAft>
                <a:spcPts val="0"/>
              </a:spcAft>
              <a:defRPr/>
            </a:pPr>
            <a:r>
              <a:rPr lang="en-GB" sz="1400" b="0" kern="0" dirty="0">
                <a:solidFill>
                  <a:srgbClr val="4D4D4D"/>
                </a:solidFill>
              </a:rPr>
              <a:t>Serbia</a:t>
            </a:r>
            <a:endParaRPr lang="en-US" sz="1400" b="0" kern="0" dirty="0">
              <a:solidFill>
                <a:srgbClr val="4D4D4D"/>
              </a:solidFill>
            </a:endParaRPr>
          </a:p>
          <a:p>
            <a:pPr>
              <a:spcBef>
                <a:spcPct val="50000"/>
              </a:spcBef>
              <a:defRPr/>
            </a:pPr>
            <a:r>
              <a:rPr lang="en-GB" sz="1400" b="0" kern="0" dirty="0">
                <a:solidFill>
                  <a:srgbClr val="4D4D4D"/>
                </a:solidFill>
              </a:rPr>
              <a:t>Singapore </a:t>
            </a:r>
            <a:endParaRPr lang="en-GB" sz="1400" b="0" kern="0" dirty="0" smtClean="0">
              <a:solidFill>
                <a:srgbClr val="4D4D4D"/>
              </a:solidFill>
            </a:endParaRPr>
          </a:p>
          <a:p>
            <a:pPr fontAlgn="auto">
              <a:spcBef>
                <a:spcPct val="50000"/>
              </a:spcBef>
              <a:spcAft>
                <a:spcPts val="0"/>
              </a:spcAft>
              <a:defRPr/>
            </a:pPr>
            <a:endParaRPr lang="en-US" sz="1400" b="0" kern="0" dirty="0" smtClean="0">
              <a:solidFill>
                <a:srgbClr val="4D4D4D"/>
              </a:solidFill>
            </a:endParaRPr>
          </a:p>
        </p:txBody>
      </p:sp>
      <p:pic>
        <p:nvPicPr>
          <p:cNvPr id="25648" name="Picture 56" descr="Drapeau du Pakistan">
            <a:hlinkClick r:id="rId79" tooltip="Drapeau du Pakistan"/>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372769" y="3856186"/>
            <a:ext cx="365125" cy="24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49" name="Text Box 2"/>
          <p:cNvSpPr txBox="1">
            <a:spLocks noChangeArrowheads="1"/>
          </p:cNvSpPr>
          <p:nvPr/>
        </p:nvSpPr>
        <p:spPr bwMode="auto">
          <a:xfrm>
            <a:off x="2671763" y="1984524"/>
            <a:ext cx="156845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dirty="0">
                <a:solidFill>
                  <a:srgbClr val="4D4D4D"/>
                </a:solidFill>
              </a:rPr>
              <a:t>Finland </a:t>
            </a:r>
          </a:p>
          <a:p>
            <a:pPr eaLnBrk="1" fontAlgn="base" hangingPunct="1">
              <a:buClrTx/>
              <a:buSzTx/>
              <a:buFontTx/>
              <a:buNone/>
            </a:pPr>
            <a:r>
              <a:rPr lang="en-GB" altLang="en-US" sz="1400" b="0" dirty="0">
                <a:solidFill>
                  <a:srgbClr val="4D4D4D"/>
                </a:solidFill>
              </a:rPr>
              <a:t>France</a:t>
            </a:r>
          </a:p>
          <a:p>
            <a:pPr eaLnBrk="1" fontAlgn="base" hangingPunct="1">
              <a:buClrTx/>
              <a:buSzTx/>
              <a:buFontTx/>
              <a:buNone/>
            </a:pPr>
            <a:r>
              <a:rPr lang="en-GB" altLang="en-US" sz="1400" b="0" dirty="0">
                <a:solidFill>
                  <a:srgbClr val="4D4D4D"/>
                </a:solidFill>
              </a:rPr>
              <a:t>Germany</a:t>
            </a:r>
          </a:p>
          <a:p>
            <a:pPr eaLnBrk="1" fontAlgn="base" hangingPunct="1">
              <a:buClrTx/>
              <a:buSzTx/>
              <a:buFontTx/>
              <a:buNone/>
            </a:pPr>
            <a:r>
              <a:rPr lang="en-GB" altLang="en-US" sz="1400" b="0" dirty="0">
                <a:solidFill>
                  <a:srgbClr val="4D4D4D"/>
                </a:solidFill>
              </a:rPr>
              <a:t>Greece</a:t>
            </a:r>
          </a:p>
          <a:p>
            <a:pPr eaLnBrk="1" fontAlgn="base" hangingPunct="1">
              <a:buClrTx/>
              <a:buSzTx/>
              <a:buFontTx/>
              <a:buNone/>
            </a:pPr>
            <a:r>
              <a:rPr lang="en-GB" altLang="en-US" sz="1400" b="0" dirty="0">
                <a:solidFill>
                  <a:srgbClr val="4D4D4D"/>
                </a:solidFill>
              </a:rPr>
              <a:t>Hungary</a:t>
            </a:r>
          </a:p>
          <a:p>
            <a:pPr eaLnBrk="1" fontAlgn="base" hangingPunct="1">
              <a:buClrTx/>
              <a:buSzTx/>
              <a:buFontTx/>
              <a:buNone/>
            </a:pPr>
            <a:r>
              <a:rPr lang="en-GB" altLang="en-US" sz="1400" b="0" dirty="0">
                <a:solidFill>
                  <a:srgbClr val="4D4D4D"/>
                </a:solidFill>
              </a:rPr>
              <a:t>India</a:t>
            </a:r>
          </a:p>
          <a:p>
            <a:pPr eaLnBrk="1" fontAlgn="base" hangingPunct="1">
              <a:buClrTx/>
              <a:buSzTx/>
              <a:buFontTx/>
              <a:buNone/>
            </a:pPr>
            <a:r>
              <a:rPr lang="en-GB" altLang="en-US" sz="1400" b="0" dirty="0">
                <a:solidFill>
                  <a:srgbClr val="4D4D4D"/>
                </a:solidFill>
              </a:rPr>
              <a:t>Indonesia</a:t>
            </a:r>
          </a:p>
          <a:p>
            <a:pPr eaLnBrk="1" fontAlgn="base" hangingPunct="1">
              <a:buClrTx/>
              <a:buSzTx/>
              <a:buFontTx/>
              <a:buNone/>
            </a:pPr>
            <a:r>
              <a:rPr lang="en-GB" altLang="en-US" sz="1400" b="0" dirty="0">
                <a:solidFill>
                  <a:srgbClr val="4D4D4D"/>
                </a:solidFill>
              </a:rPr>
              <a:t>Ireland</a:t>
            </a:r>
          </a:p>
          <a:p>
            <a:pPr eaLnBrk="1" fontAlgn="base" hangingPunct="1">
              <a:buClrTx/>
              <a:buSzTx/>
              <a:buFontTx/>
              <a:buNone/>
            </a:pPr>
            <a:r>
              <a:rPr lang="en-GB" altLang="en-US" sz="1400" b="0" dirty="0">
                <a:solidFill>
                  <a:srgbClr val="4D4D4D"/>
                </a:solidFill>
              </a:rPr>
              <a:t>Israel</a:t>
            </a:r>
          </a:p>
          <a:p>
            <a:pPr eaLnBrk="1" fontAlgn="base" hangingPunct="1">
              <a:buClrTx/>
              <a:buSzTx/>
              <a:buFontTx/>
              <a:buNone/>
            </a:pPr>
            <a:r>
              <a:rPr lang="en-GB" altLang="en-US" sz="1400" b="0" dirty="0">
                <a:solidFill>
                  <a:srgbClr val="4D4D4D"/>
                </a:solidFill>
              </a:rPr>
              <a:t>Italy</a:t>
            </a:r>
          </a:p>
          <a:p>
            <a:pPr eaLnBrk="1" fontAlgn="base" hangingPunct="1">
              <a:buClrTx/>
              <a:buSzTx/>
              <a:buFontTx/>
              <a:buNone/>
            </a:pPr>
            <a:r>
              <a:rPr lang="en-GB" altLang="en-US" sz="1400" b="0" dirty="0">
                <a:solidFill>
                  <a:srgbClr val="4D4D4D"/>
                </a:solidFill>
              </a:rPr>
              <a:t>Japan</a:t>
            </a:r>
          </a:p>
          <a:p>
            <a:pPr eaLnBrk="1" fontAlgn="base" hangingPunct="1">
              <a:buClrTx/>
              <a:buSzTx/>
              <a:buFontTx/>
              <a:buNone/>
            </a:pPr>
            <a:r>
              <a:rPr lang="en-GB" altLang="en-US" sz="1400" b="0" dirty="0">
                <a:solidFill>
                  <a:srgbClr val="4D4D4D"/>
                </a:solidFill>
              </a:rPr>
              <a:t>Kenya</a:t>
            </a:r>
          </a:p>
          <a:p>
            <a:pPr eaLnBrk="1" fontAlgn="base" hangingPunct="1">
              <a:buClrTx/>
              <a:buSzTx/>
              <a:buFontTx/>
              <a:buNone/>
            </a:pPr>
            <a:r>
              <a:rPr lang="en-GB" altLang="en-US" sz="1400" b="0" dirty="0">
                <a:solidFill>
                  <a:srgbClr val="4D4D4D"/>
                </a:solidFill>
              </a:rPr>
              <a:t>Korea Rep. of</a:t>
            </a:r>
          </a:p>
        </p:txBody>
      </p:sp>
      <p:sp>
        <p:nvSpPr>
          <p:cNvPr id="25650" name="Text Box 3"/>
          <p:cNvSpPr txBox="1">
            <a:spLocks noChangeArrowheads="1"/>
          </p:cNvSpPr>
          <p:nvPr/>
        </p:nvSpPr>
        <p:spPr bwMode="auto">
          <a:xfrm>
            <a:off x="798513" y="1971824"/>
            <a:ext cx="1168400"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dirty="0">
                <a:solidFill>
                  <a:srgbClr val="4D4D4D"/>
                </a:solidFill>
              </a:rPr>
              <a:t>Argentina</a:t>
            </a:r>
          </a:p>
          <a:p>
            <a:pPr eaLnBrk="1" fontAlgn="base" hangingPunct="1">
              <a:buClrTx/>
              <a:buSzTx/>
              <a:buFontTx/>
              <a:buNone/>
            </a:pPr>
            <a:r>
              <a:rPr lang="en-GB" altLang="en-US" sz="1400" b="0" dirty="0">
                <a:solidFill>
                  <a:srgbClr val="4D4D4D"/>
                </a:solidFill>
              </a:rPr>
              <a:t>Australia</a:t>
            </a:r>
          </a:p>
          <a:p>
            <a:pPr eaLnBrk="1" fontAlgn="base" hangingPunct="1">
              <a:buClrTx/>
              <a:buSzTx/>
              <a:buFontTx/>
              <a:buNone/>
            </a:pPr>
            <a:r>
              <a:rPr lang="en-GB" altLang="en-US" sz="1400" b="0" dirty="0">
                <a:solidFill>
                  <a:srgbClr val="4D4D4D"/>
                </a:solidFill>
              </a:rPr>
              <a:t>Austria</a:t>
            </a:r>
          </a:p>
          <a:p>
            <a:pPr eaLnBrk="1" fontAlgn="base" hangingPunct="1">
              <a:buClrTx/>
              <a:buSzTx/>
              <a:buFontTx/>
              <a:buNone/>
            </a:pPr>
            <a:r>
              <a:rPr lang="en-GB" altLang="en-US" sz="1400" b="0" dirty="0">
                <a:solidFill>
                  <a:srgbClr val="4D4D4D"/>
                </a:solidFill>
              </a:rPr>
              <a:t>Bahrain</a:t>
            </a:r>
          </a:p>
          <a:p>
            <a:pPr eaLnBrk="1" fontAlgn="base" hangingPunct="1">
              <a:buClrTx/>
              <a:buSzTx/>
              <a:buFontTx/>
              <a:buNone/>
            </a:pPr>
            <a:r>
              <a:rPr lang="en-GB" altLang="en-US" sz="1400" b="0" dirty="0">
                <a:solidFill>
                  <a:srgbClr val="4D4D4D"/>
                </a:solidFill>
              </a:rPr>
              <a:t>Belarus</a:t>
            </a:r>
          </a:p>
          <a:p>
            <a:pPr eaLnBrk="1" fontAlgn="base" hangingPunct="1">
              <a:buClrTx/>
              <a:buSzTx/>
              <a:buFontTx/>
              <a:buNone/>
            </a:pPr>
            <a:r>
              <a:rPr lang="en-GB" altLang="en-US" sz="1400" b="0" dirty="0">
                <a:solidFill>
                  <a:srgbClr val="4D4D4D"/>
                </a:solidFill>
              </a:rPr>
              <a:t>Belgium</a:t>
            </a:r>
          </a:p>
          <a:p>
            <a:pPr eaLnBrk="1" fontAlgn="base" hangingPunct="1">
              <a:buClrTx/>
              <a:buSzTx/>
              <a:buFontTx/>
              <a:buNone/>
            </a:pPr>
            <a:r>
              <a:rPr lang="en-GB" altLang="en-US" sz="1400" b="0" dirty="0">
                <a:solidFill>
                  <a:srgbClr val="4D4D4D"/>
                </a:solidFill>
              </a:rPr>
              <a:t>Brazil</a:t>
            </a:r>
          </a:p>
          <a:p>
            <a:pPr eaLnBrk="1" fontAlgn="base" hangingPunct="1">
              <a:buClrTx/>
              <a:buSzTx/>
              <a:buFontTx/>
              <a:buNone/>
            </a:pPr>
            <a:r>
              <a:rPr lang="en-GB" altLang="en-US" sz="1400" b="0" dirty="0">
                <a:solidFill>
                  <a:srgbClr val="4D4D4D"/>
                </a:solidFill>
              </a:rPr>
              <a:t>Bulgaria</a:t>
            </a:r>
          </a:p>
          <a:p>
            <a:pPr eaLnBrk="1" fontAlgn="base" hangingPunct="1">
              <a:buClrTx/>
              <a:buSzTx/>
              <a:buFontTx/>
              <a:buNone/>
            </a:pPr>
            <a:r>
              <a:rPr lang="en-GB" altLang="en-US" sz="1400" b="0" dirty="0">
                <a:solidFill>
                  <a:srgbClr val="4D4D4D"/>
                </a:solidFill>
              </a:rPr>
              <a:t>Canada</a:t>
            </a:r>
          </a:p>
          <a:p>
            <a:pPr eaLnBrk="1" fontAlgn="base" hangingPunct="1">
              <a:buClrTx/>
              <a:buSzTx/>
              <a:buFontTx/>
              <a:buNone/>
            </a:pPr>
            <a:r>
              <a:rPr lang="en-GB" altLang="en-US" sz="1400" b="0" dirty="0">
                <a:solidFill>
                  <a:srgbClr val="4D4D4D"/>
                </a:solidFill>
              </a:rPr>
              <a:t>China</a:t>
            </a:r>
          </a:p>
          <a:p>
            <a:pPr eaLnBrk="1" fontAlgn="base" hangingPunct="1">
              <a:buClrTx/>
              <a:buSzTx/>
              <a:buFontTx/>
              <a:buNone/>
            </a:pPr>
            <a:r>
              <a:rPr lang="en-GB" altLang="en-US" sz="1400" b="0" dirty="0">
                <a:solidFill>
                  <a:srgbClr val="4D4D4D"/>
                </a:solidFill>
              </a:rPr>
              <a:t>Colombia</a:t>
            </a:r>
          </a:p>
          <a:p>
            <a:pPr eaLnBrk="1" fontAlgn="base" hangingPunct="1">
              <a:buClrTx/>
              <a:buSzTx/>
              <a:buFontTx/>
              <a:buNone/>
            </a:pPr>
            <a:r>
              <a:rPr lang="en-GB" altLang="en-US" sz="1400" b="0" dirty="0">
                <a:solidFill>
                  <a:srgbClr val="4D4D4D"/>
                </a:solidFill>
              </a:rPr>
              <a:t>Croatia</a:t>
            </a:r>
          </a:p>
          <a:p>
            <a:pPr eaLnBrk="1" fontAlgn="base" hangingPunct="1">
              <a:buClrTx/>
              <a:buSzTx/>
              <a:buFontTx/>
              <a:buNone/>
            </a:pPr>
            <a:r>
              <a:rPr lang="en-GB" altLang="en-US" sz="1400" b="0" dirty="0">
                <a:solidFill>
                  <a:srgbClr val="4D4D4D"/>
                </a:solidFill>
              </a:rPr>
              <a:t>Czech Rep.</a:t>
            </a:r>
          </a:p>
          <a:p>
            <a:pPr eaLnBrk="1" fontAlgn="base" hangingPunct="1">
              <a:buClrTx/>
              <a:buSzTx/>
              <a:buFontTx/>
              <a:buNone/>
            </a:pPr>
            <a:r>
              <a:rPr lang="en-GB" altLang="en-US" sz="1400" b="0" dirty="0">
                <a:solidFill>
                  <a:srgbClr val="4D4D4D"/>
                </a:solidFill>
              </a:rPr>
              <a:t>Denmark</a:t>
            </a:r>
          </a:p>
        </p:txBody>
      </p:sp>
      <p:sp>
        <p:nvSpPr>
          <p:cNvPr id="25651" name="Text Box 10"/>
          <p:cNvSpPr txBox="1">
            <a:spLocks noChangeArrowheads="1"/>
          </p:cNvSpPr>
          <p:nvPr/>
        </p:nvSpPr>
        <p:spPr bwMode="auto">
          <a:xfrm>
            <a:off x="7038975" y="1921024"/>
            <a:ext cx="19208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FontTx/>
              <a:buNone/>
            </a:pPr>
            <a:r>
              <a:rPr lang="en-GB" altLang="en-US" sz="1400" b="0">
                <a:solidFill>
                  <a:srgbClr val="4D4D4D"/>
                </a:solidFill>
              </a:rPr>
              <a:t>Slovakia</a:t>
            </a:r>
          </a:p>
          <a:p>
            <a:pPr eaLnBrk="1" fontAlgn="base" hangingPunct="1">
              <a:buClrTx/>
              <a:buSzTx/>
              <a:buFontTx/>
              <a:buNone/>
            </a:pPr>
            <a:r>
              <a:rPr lang="en-GB" altLang="en-US" sz="1400" b="0">
                <a:solidFill>
                  <a:srgbClr val="4D4D4D"/>
                </a:solidFill>
              </a:rPr>
              <a:t>Slovenia</a:t>
            </a:r>
          </a:p>
          <a:p>
            <a:pPr eaLnBrk="1" fontAlgn="base" hangingPunct="1">
              <a:buClrTx/>
              <a:buSzTx/>
              <a:buFontTx/>
              <a:buNone/>
            </a:pPr>
            <a:r>
              <a:rPr lang="en-GB" altLang="en-US" sz="1400" b="0">
                <a:solidFill>
                  <a:srgbClr val="4D4D4D"/>
                </a:solidFill>
              </a:rPr>
              <a:t>South Africa</a:t>
            </a:r>
          </a:p>
          <a:p>
            <a:pPr eaLnBrk="1" fontAlgn="base" hangingPunct="1">
              <a:buClrTx/>
              <a:buSzTx/>
              <a:buFontTx/>
              <a:buNone/>
            </a:pPr>
            <a:r>
              <a:rPr lang="en-GB" altLang="en-US" sz="1400" b="0">
                <a:solidFill>
                  <a:srgbClr val="4D4D4D"/>
                </a:solidFill>
              </a:rPr>
              <a:t>Spain</a:t>
            </a:r>
          </a:p>
          <a:p>
            <a:pPr eaLnBrk="1" fontAlgn="base" hangingPunct="1">
              <a:buClrTx/>
              <a:buSzTx/>
              <a:buFontTx/>
              <a:buNone/>
            </a:pPr>
            <a:r>
              <a:rPr lang="en-GB" altLang="en-US" sz="1400" b="0">
                <a:solidFill>
                  <a:srgbClr val="4D4D4D"/>
                </a:solidFill>
              </a:rPr>
              <a:t>Sweden</a:t>
            </a:r>
          </a:p>
          <a:p>
            <a:pPr eaLnBrk="1" fontAlgn="base" hangingPunct="1">
              <a:buClrTx/>
              <a:buSzTx/>
              <a:buFontTx/>
              <a:buNone/>
            </a:pPr>
            <a:r>
              <a:rPr lang="en-GB" altLang="en-US" sz="1400" b="0">
                <a:solidFill>
                  <a:srgbClr val="4D4D4D"/>
                </a:solidFill>
              </a:rPr>
              <a:t>Switzerland</a:t>
            </a:r>
          </a:p>
          <a:p>
            <a:pPr eaLnBrk="1" fontAlgn="base" hangingPunct="1">
              <a:buClrTx/>
              <a:buSzTx/>
              <a:buFontTx/>
              <a:buNone/>
            </a:pPr>
            <a:r>
              <a:rPr lang="en-GB" altLang="en-US" sz="1400" b="0">
                <a:solidFill>
                  <a:srgbClr val="4D4D4D"/>
                </a:solidFill>
              </a:rPr>
              <a:t>Thailand</a:t>
            </a:r>
          </a:p>
          <a:p>
            <a:pPr eaLnBrk="1" fontAlgn="base" hangingPunct="1">
              <a:buClrTx/>
              <a:buSzTx/>
              <a:buFontTx/>
              <a:buNone/>
            </a:pPr>
            <a:r>
              <a:rPr lang="en-GB" altLang="en-US" sz="1400" b="0">
                <a:solidFill>
                  <a:srgbClr val="4D4D4D"/>
                </a:solidFill>
              </a:rPr>
              <a:t>Turkey</a:t>
            </a:r>
          </a:p>
          <a:p>
            <a:pPr eaLnBrk="1" fontAlgn="base" hangingPunct="1">
              <a:buClrTx/>
              <a:buSzTx/>
              <a:buFontTx/>
              <a:buNone/>
            </a:pPr>
            <a:r>
              <a:rPr lang="en-GB" altLang="en-US" sz="1400" b="0">
                <a:solidFill>
                  <a:srgbClr val="4D4D4D"/>
                </a:solidFill>
              </a:rPr>
              <a:t>Ukraine</a:t>
            </a:r>
          </a:p>
          <a:p>
            <a:pPr eaLnBrk="1" fontAlgn="base" hangingPunct="1">
              <a:buClrTx/>
              <a:buSzTx/>
              <a:buFontTx/>
              <a:buNone/>
            </a:pPr>
            <a:r>
              <a:rPr lang="en-GB" altLang="en-US" sz="1400" b="0">
                <a:solidFill>
                  <a:srgbClr val="4D4D4D"/>
                </a:solidFill>
              </a:rPr>
              <a:t>United Arab Emirates</a:t>
            </a:r>
          </a:p>
          <a:p>
            <a:pPr eaLnBrk="1" fontAlgn="base" hangingPunct="1">
              <a:buClrTx/>
              <a:buSzTx/>
              <a:buFontTx/>
              <a:buNone/>
            </a:pPr>
            <a:r>
              <a:rPr lang="en-GB" altLang="en-US" sz="1400" b="0">
                <a:solidFill>
                  <a:srgbClr val="4D4D4D"/>
                </a:solidFill>
              </a:rPr>
              <a:t>United Kingdom</a:t>
            </a:r>
          </a:p>
          <a:p>
            <a:pPr eaLnBrk="1" fontAlgn="base" hangingPunct="1">
              <a:buClrTx/>
              <a:buSzTx/>
              <a:buFontTx/>
              <a:buNone/>
            </a:pPr>
            <a:r>
              <a:rPr lang="en-GB" altLang="en-US" sz="1400" b="0">
                <a:solidFill>
                  <a:srgbClr val="4D4D4D"/>
                </a:solidFill>
              </a:rPr>
              <a:t>United States</a:t>
            </a:r>
          </a:p>
          <a:p>
            <a:pPr eaLnBrk="1" fontAlgn="base" hangingPunct="1">
              <a:buClrTx/>
              <a:buSzTx/>
              <a:buFontTx/>
              <a:buNone/>
            </a:pPr>
            <a:r>
              <a:rPr lang="en-GB" altLang="en-US" sz="1400" b="0">
                <a:solidFill>
                  <a:srgbClr val="4D4D4D"/>
                </a:solidFill>
              </a:rPr>
              <a:t>Viet Nam</a:t>
            </a:r>
          </a:p>
          <a:p>
            <a:pPr eaLnBrk="1" fontAlgn="base" hangingPunct="1">
              <a:buClrTx/>
              <a:buSzTx/>
              <a:buFontTx/>
              <a:buNone/>
            </a:pPr>
            <a:endParaRPr lang="en-US" altLang="en-US" sz="1400" b="0">
              <a:solidFill>
                <a:srgbClr val="4D4D4D"/>
              </a:solidFill>
            </a:endParaRPr>
          </a:p>
        </p:txBody>
      </p:sp>
      <p:pic>
        <p:nvPicPr>
          <p:cNvPr id="25652" name="Picture 64"/>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34963" y="2978299"/>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53" name="Picture 65"/>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68300" y="5207149"/>
            <a:ext cx="3746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54" name="TextBox 1"/>
          <p:cNvSpPr txBox="1">
            <a:spLocks noChangeArrowheads="1"/>
          </p:cNvSpPr>
          <p:nvPr/>
        </p:nvSpPr>
        <p:spPr bwMode="auto">
          <a:xfrm>
            <a:off x="2483768" y="1310853"/>
            <a:ext cx="4144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spcBef>
                <a:spcPct val="0"/>
              </a:spcBef>
              <a:buClrTx/>
              <a:buSzTx/>
              <a:buFontTx/>
              <a:buNone/>
            </a:pPr>
            <a:r>
              <a:rPr lang="en-US" altLang="en-US" sz="2400" dirty="0" smtClean="0">
                <a:solidFill>
                  <a:schemeClr val="tx1">
                    <a:lumMod val="65000"/>
                    <a:lumOff val="35000"/>
                  </a:schemeClr>
                </a:solidFill>
                <a:latin typeface="Arial" panose="020B0604020202020204" pitchFamily="34" charset="0"/>
                <a:ea typeface="+mn-ea"/>
                <a:cs typeface="Arial" panose="020B0604020202020204" pitchFamily="34" charset="0"/>
              </a:rPr>
              <a:t>53 </a:t>
            </a:r>
            <a:r>
              <a:rPr lang="en-US" altLang="en-US" sz="2400" dirty="0">
                <a:solidFill>
                  <a:schemeClr val="tx1">
                    <a:lumMod val="65000"/>
                    <a:lumOff val="35000"/>
                  </a:schemeClr>
                </a:solidFill>
                <a:latin typeface="Arial" panose="020B0604020202020204" pitchFamily="34" charset="0"/>
                <a:ea typeface="+mn-ea"/>
                <a:cs typeface="Arial" panose="020B0604020202020204" pitchFamily="34" charset="0"/>
              </a:rPr>
              <a:t>participating countries</a:t>
            </a:r>
          </a:p>
        </p:txBody>
      </p:sp>
      <p:pic>
        <p:nvPicPr>
          <p:cNvPr id="25655" name="Picture 352" descr="http://members.iecee.org/iecee/ieceemembers.nsf/VIET%20NAM_small.gif"/>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97650" y="5759599"/>
            <a:ext cx="3746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Picture 44" descr="SKOR0001">
            <a:hlinkClick r:id="rId84"/>
          </p:cNvPr>
          <p:cNvPicPr>
            <a:picLocks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195513" y="5900886"/>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42" descr="SING0001">
            <a:hlinkClick r:id="rId86"/>
          </p:cNvPr>
          <p:cNvPicPr>
            <a:picLocks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4372769" y="5846911"/>
            <a:ext cx="355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Picture 2"/>
          <p:cNvPicPr>
            <a:picLocks noChangeAspect="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4356894" y="5586561"/>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Picture 66" descr="C:\Users\fra\Desktop\AE.gif"/>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6592888" y="4838849"/>
            <a:ext cx="4111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descr="http://members.iecee.org/iecee/ieceemembers.nsf/NIGERIA_small.gif"/>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356894" y="3191617"/>
            <a:ext cx="407988" cy="25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6176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ext Placeholder 2"/>
          <p:cNvSpPr>
            <a:spLocks noGrp="1"/>
          </p:cNvSpPr>
          <p:nvPr>
            <p:ph type="body" sz="quarter" idx="15"/>
          </p:nvPr>
        </p:nvSpPr>
        <p:spPr/>
        <p:txBody>
          <a:bodyPr/>
          <a:lstStyle/>
          <a:p>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58443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today</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3600" dirty="0" smtClean="0"/>
              <a:t>Energy generation must be safe &amp; clean</a:t>
            </a:r>
            <a:endParaRPr lang="en-GB" sz="3600" dirty="0"/>
          </a:p>
          <a:p>
            <a:r>
              <a:rPr lang="en-GB" dirty="0" smtClean="0"/>
              <a:t>Increase in awareness of Energy Efficiency &amp; energy efficient products</a:t>
            </a:r>
            <a:endParaRPr lang="en-GB" dirty="0"/>
          </a:p>
          <a:p>
            <a:r>
              <a:rPr lang="en-GB" dirty="0" smtClean="0"/>
              <a:t>Rapid growth of electrical/electronic &amp; ICT technologies</a:t>
            </a:r>
          </a:p>
          <a:p>
            <a:r>
              <a:rPr lang="en-GB" dirty="0" smtClean="0"/>
              <a:t>Many countries introducing policies/regulations to optimize energy usage</a:t>
            </a:r>
            <a:endParaRPr lang="en-GB" dirty="0"/>
          </a:p>
        </p:txBody>
      </p:sp>
    </p:spTree>
    <p:extLst>
      <p:ext uri="{BB962C8B-B14F-4D97-AF65-F5344CB8AC3E}">
        <p14:creationId xmlns:p14="http://schemas.microsoft.com/office/powerpoint/2010/main" val="347896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IECEE E3 programme</a:t>
            </a:r>
            <a:endParaRPr lang="en-GB" dirty="0"/>
          </a:p>
        </p:txBody>
      </p:sp>
      <p:sp>
        <p:nvSpPr>
          <p:cNvPr id="3" name="Content Placeholder 2"/>
          <p:cNvSpPr>
            <a:spLocks noGrp="1"/>
          </p:cNvSpPr>
          <p:nvPr>
            <p:ph idx="1"/>
          </p:nvPr>
        </p:nvSpPr>
        <p:spPr>
          <a:xfrm>
            <a:off x="457200" y="1340768"/>
            <a:ext cx="8229600" cy="4680520"/>
          </a:xfrm>
        </p:spPr>
        <p:txBody>
          <a:bodyPr>
            <a:normAutofit fontScale="77500" lnSpcReduction="20000"/>
          </a:bodyPr>
          <a:lstStyle/>
          <a:p>
            <a:r>
              <a:rPr lang="en-GB" dirty="0" smtClean="0"/>
              <a:t>A globally standardized approach to test &amp; verify EE for electrical/electronic equipment based on IEC International Standards</a:t>
            </a:r>
          </a:p>
          <a:p>
            <a:endParaRPr lang="en-GB" dirty="0" smtClean="0"/>
          </a:p>
          <a:p>
            <a:r>
              <a:rPr lang="en-GB" dirty="0" smtClean="0"/>
              <a:t>Aims to facilitate cross-border mutual recognition of conformity assessment in Energy Efficiency</a:t>
            </a:r>
          </a:p>
          <a:p>
            <a:endParaRPr lang="en-GB" dirty="0"/>
          </a:p>
          <a:p>
            <a:r>
              <a:rPr lang="en-GB" dirty="0" smtClean="0"/>
              <a:t>Hopes to satisfy business, government and consumer needs</a:t>
            </a:r>
          </a:p>
          <a:p>
            <a:endParaRPr lang="en-GB" dirty="0" smtClean="0"/>
          </a:p>
          <a:p>
            <a:r>
              <a:rPr lang="en-GB" dirty="0" smtClean="0"/>
              <a:t>Is 3</a:t>
            </a:r>
            <a:r>
              <a:rPr lang="en-GB" baseline="30000" dirty="0" smtClean="0"/>
              <a:t>rd</a:t>
            </a:r>
            <a:r>
              <a:rPr lang="en-GB" dirty="0" smtClean="0"/>
              <a:t> party CA service, which will grant Statement of Test Results (STR)</a:t>
            </a:r>
          </a:p>
          <a:p>
            <a:endParaRPr lang="en-GB" dirty="0"/>
          </a:p>
          <a:p>
            <a:pPr marL="0" indent="0">
              <a:buNone/>
            </a:pPr>
            <a:endParaRPr lang="en-GB" dirty="0"/>
          </a:p>
        </p:txBody>
      </p:sp>
    </p:spTree>
    <p:extLst>
      <p:ext uri="{BB962C8B-B14F-4D97-AF65-F5344CB8AC3E}">
        <p14:creationId xmlns:p14="http://schemas.microsoft.com/office/powerpoint/2010/main" val="227606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IECEE E3 programme</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Aims to prevent testing duplication, reduce costs, support timely global trade</a:t>
            </a:r>
          </a:p>
          <a:p>
            <a:r>
              <a:rPr lang="en-GB" dirty="0" smtClean="0"/>
              <a:t>Provides proof of compliance it IEC International Standards in EE by testing:</a:t>
            </a:r>
            <a:endParaRPr lang="en-GB" dirty="0"/>
          </a:p>
          <a:p>
            <a:r>
              <a:rPr lang="en-GB" dirty="0"/>
              <a:t>E</a:t>
            </a:r>
            <a:r>
              <a:rPr lang="en-GB" dirty="0" smtClean="0"/>
              <a:t>nergy performance</a:t>
            </a:r>
            <a:endParaRPr lang="en-GB" dirty="0"/>
          </a:p>
          <a:p>
            <a:r>
              <a:rPr lang="en-GB" dirty="0" smtClean="0"/>
              <a:t>Energy consumption</a:t>
            </a:r>
            <a:endParaRPr lang="en-GB" dirty="0"/>
          </a:p>
          <a:p>
            <a:r>
              <a:rPr lang="en-GB" dirty="0" smtClean="0"/>
              <a:t>Level of noise pollution</a:t>
            </a:r>
            <a:endParaRPr lang="en-GB" dirty="0"/>
          </a:p>
          <a:p>
            <a:pPr marL="0" indent="0">
              <a:buNone/>
            </a:pPr>
            <a:endParaRPr lang="en-GB" dirty="0"/>
          </a:p>
        </p:txBody>
      </p:sp>
    </p:spTree>
    <p:extLst>
      <p:ext uri="{BB962C8B-B14F-4D97-AF65-F5344CB8AC3E}">
        <p14:creationId xmlns:p14="http://schemas.microsoft.com/office/powerpoint/2010/main" val="406081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t>Facilitates easy access to global markets</a:t>
            </a:r>
            <a:br>
              <a:rPr lang="en-GB" dirty="0" smtClean="0"/>
            </a:br>
            <a:endParaRPr lang="en-GB" dirty="0"/>
          </a:p>
          <a:p>
            <a:r>
              <a:rPr lang="en-GB" dirty="0" smtClean="0"/>
              <a:t>Avoids duplication of tests/measurements</a:t>
            </a:r>
            <a:br>
              <a:rPr lang="en-GB" dirty="0" smtClean="0"/>
            </a:br>
            <a:endParaRPr lang="en-GB" dirty="0" smtClean="0"/>
          </a:p>
          <a:p>
            <a:r>
              <a:rPr lang="en-GB" dirty="0" smtClean="0"/>
              <a:t>Optimizes costs</a:t>
            </a:r>
            <a:br>
              <a:rPr lang="en-GB" dirty="0" smtClean="0"/>
            </a:br>
            <a:endParaRPr lang="en-GB" dirty="0"/>
          </a:p>
          <a:p>
            <a:r>
              <a:rPr lang="en-GB" dirty="0" smtClean="0"/>
              <a:t>Gives proof of compliance with national regulations</a:t>
            </a:r>
            <a:endParaRPr lang="en-GB" dirty="0"/>
          </a:p>
          <a:p>
            <a:pPr marL="0" indent="0">
              <a:buNone/>
            </a:pPr>
            <a:endParaRPr lang="en-GB" dirty="0"/>
          </a:p>
        </p:txBody>
      </p:sp>
    </p:spTree>
    <p:extLst>
      <p:ext uri="{BB962C8B-B14F-4D97-AF65-F5344CB8AC3E}">
        <p14:creationId xmlns:p14="http://schemas.microsoft.com/office/powerpoint/2010/main" val="360999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a:t>Countries can adopt it as part of their EE programmes</a:t>
            </a:r>
          </a:p>
          <a:p>
            <a:r>
              <a:rPr lang="en-GB" dirty="0" smtClean="0"/>
              <a:t>Supports developing countries protect domestic markets from importing inefficient products</a:t>
            </a:r>
            <a:endParaRPr lang="en-GB" dirty="0"/>
          </a:p>
          <a:p>
            <a:r>
              <a:rPr lang="en-GB" dirty="0" smtClean="0"/>
              <a:t>Contributes to environment protection</a:t>
            </a:r>
            <a:endParaRPr lang="en-GB" dirty="0"/>
          </a:p>
          <a:p>
            <a:pPr marL="0" indent="0">
              <a:buNone/>
            </a:pPr>
            <a:endParaRPr lang="en-GB" dirty="0"/>
          </a:p>
        </p:txBody>
      </p:sp>
    </p:spTree>
    <p:extLst>
      <p:ext uri="{BB962C8B-B14F-4D97-AF65-F5344CB8AC3E}">
        <p14:creationId xmlns:p14="http://schemas.microsoft.com/office/powerpoint/2010/main" val="542582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Compatible with other key global EE programmes</a:t>
            </a:r>
            <a:endParaRPr lang="en-GB" dirty="0"/>
          </a:p>
        </p:txBody>
      </p:sp>
      <p:sp>
        <p:nvSpPr>
          <p:cNvPr id="3" name="Content Placeholder 2"/>
          <p:cNvSpPr>
            <a:spLocks noGrp="1"/>
          </p:cNvSpPr>
          <p:nvPr>
            <p:ph idx="1"/>
          </p:nvPr>
        </p:nvSpPr>
        <p:spPr/>
        <p:txBody>
          <a:bodyPr/>
          <a:lstStyle/>
          <a:p>
            <a:r>
              <a:rPr lang="en-GB" dirty="0" smtClean="0"/>
              <a:t>Energy rating or labelling including Minimum Energy Performance Standard (MEPS)</a:t>
            </a:r>
            <a:endParaRPr lang="en-GB" dirty="0"/>
          </a:p>
          <a:p>
            <a:r>
              <a:rPr lang="en-GB" dirty="0" smtClean="0"/>
              <a:t>Energy efficient product marking or certification</a:t>
            </a:r>
          </a:p>
          <a:p>
            <a:r>
              <a:rPr lang="en-GB" dirty="0" smtClean="0"/>
              <a:t>Standby power reduction programmes</a:t>
            </a:r>
            <a:endParaRPr lang="en-GB" dirty="0"/>
          </a:p>
        </p:txBody>
      </p:sp>
    </p:spTree>
    <p:extLst>
      <p:ext uri="{BB962C8B-B14F-4D97-AF65-F5344CB8AC3E}">
        <p14:creationId xmlns:p14="http://schemas.microsoft.com/office/powerpoint/2010/main" val="165473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IECEE E3 testing Standards</a:t>
            </a:r>
          </a:p>
        </p:txBody>
      </p:sp>
      <p:sp>
        <p:nvSpPr>
          <p:cNvPr id="5" name="Content Placeholder 4"/>
          <p:cNvSpPr>
            <a:spLocks noGrp="1"/>
          </p:cNvSpPr>
          <p:nvPr>
            <p:ph idx="1"/>
          </p:nvPr>
        </p:nvSpPr>
        <p:spPr/>
        <p:txBody>
          <a:bodyPr>
            <a:normAutofit/>
          </a:bodyPr>
          <a:lstStyle/>
          <a:p>
            <a:pPr marL="0" indent="0">
              <a:buNone/>
            </a:pPr>
            <a:endParaRPr lang="en-GB" sz="3600" dirty="0" smtClean="0"/>
          </a:p>
          <a:p>
            <a:pPr marL="0" indent="0">
              <a:buNone/>
            </a:pPr>
            <a:r>
              <a:rPr lang="en-GB" sz="3600" dirty="0" smtClean="0"/>
              <a:t>Countries worldwide </a:t>
            </a:r>
            <a:r>
              <a:rPr lang="en-GB" sz="3600" dirty="0"/>
              <a:t>are adopting IEC International Standards to facilitate implementation of their own energy policies and regulations</a:t>
            </a:r>
            <a:r>
              <a:rPr lang="en-GB" sz="3600" dirty="0" smtClean="0"/>
              <a:t>.</a:t>
            </a:r>
          </a:p>
        </p:txBody>
      </p:sp>
    </p:spTree>
    <p:extLst>
      <p:ext uri="{BB962C8B-B14F-4D97-AF65-F5344CB8AC3E}">
        <p14:creationId xmlns:p14="http://schemas.microsoft.com/office/powerpoint/2010/main" val="364764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IECEE E3 testing Standards</a:t>
            </a:r>
            <a:endParaRPr lang="en-GB" dirty="0"/>
          </a:p>
        </p:txBody>
      </p:sp>
      <p:sp>
        <p:nvSpPr>
          <p:cNvPr id="5" name="Content Placeholder 4"/>
          <p:cNvSpPr>
            <a:spLocks noGrp="1"/>
          </p:cNvSpPr>
          <p:nvPr>
            <p:ph idx="1"/>
          </p:nvPr>
        </p:nvSpPr>
        <p:spPr/>
        <p:txBody>
          <a:bodyPr>
            <a:normAutofit/>
          </a:bodyPr>
          <a:lstStyle/>
          <a:p>
            <a:pPr marL="0" indent="0">
              <a:buNone/>
            </a:pPr>
            <a:r>
              <a:rPr lang="en-GB" sz="3600" dirty="0" smtClean="0"/>
              <a:t>The Standards cover:</a:t>
            </a:r>
            <a:endParaRPr lang="en-GB" sz="3600" dirty="0"/>
          </a:p>
          <a:p>
            <a:r>
              <a:rPr lang="en-GB" dirty="0"/>
              <a:t>Measuring methods for standby power for household electrical </a:t>
            </a:r>
            <a:r>
              <a:rPr lang="en-GB" dirty="0" smtClean="0"/>
              <a:t>appliances</a:t>
            </a:r>
          </a:p>
          <a:p>
            <a:r>
              <a:rPr lang="en-GB" dirty="0"/>
              <a:t>Characteristics and test method for refrigeration equipment </a:t>
            </a:r>
            <a:endParaRPr lang="en-GB" dirty="0" smtClean="0"/>
          </a:p>
        </p:txBody>
      </p:sp>
    </p:spTree>
    <p:extLst>
      <p:ext uri="{BB962C8B-B14F-4D97-AF65-F5344CB8AC3E}">
        <p14:creationId xmlns:p14="http://schemas.microsoft.com/office/powerpoint/2010/main" val="2853928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IECE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IECEE 2016</Template>
  <TotalTime>163</TotalTime>
  <Words>960</Words>
  <Application>Microsoft Office PowerPoint</Application>
  <PresentationFormat>On-screen Show (4:3)</PresentationFormat>
  <Paragraphs>150</Paragraphs>
  <Slides>14</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Presentation IECEE 2016</vt:lpstr>
      <vt:lpstr>Bitmap Image</vt:lpstr>
      <vt:lpstr>Photo Editor Photo</vt:lpstr>
      <vt:lpstr>PowerPoint Presentation</vt:lpstr>
      <vt:lpstr>Energy today</vt:lpstr>
      <vt:lpstr>IECEE E3 programme</vt:lpstr>
      <vt:lpstr>IECEE E3 programme</vt:lpstr>
      <vt:lpstr>Benefits</vt:lpstr>
      <vt:lpstr>Benefits</vt:lpstr>
      <vt:lpstr>Compatible with other key global EE programmes</vt:lpstr>
      <vt:lpstr>IECEE E3 testing Standards</vt:lpstr>
      <vt:lpstr>IECEE E3 testing Standards</vt:lpstr>
      <vt:lpstr>IECEE E3 testing Standards</vt:lpstr>
      <vt:lpstr>Statement of Test Result (STR) </vt:lpstr>
      <vt:lpstr>E3 service online database</vt:lpstr>
      <vt:lpstr>     Participating Member Countries</vt:lpstr>
      <vt:lpstr>PowerPoint Presentation</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Price</dc:creator>
  <cp:lastModifiedBy>Antoinette Price</cp:lastModifiedBy>
  <cp:revision>13</cp:revision>
  <dcterms:created xsi:type="dcterms:W3CDTF">2016-03-11T16:23:27Z</dcterms:created>
  <dcterms:modified xsi:type="dcterms:W3CDTF">2017-05-01T12:16:27Z</dcterms:modified>
</cp:coreProperties>
</file>